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FE7D18-523C-498B-AE7F-D80E504BB758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F09456-192A-4B43-935B-4A46D684AF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 and Second Conjugation Verbs</a:t>
            </a:r>
          </a:p>
          <a:p>
            <a:r>
              <a:rPr lang="en-US" dirty="0" smtClean="0"/>
              <a:t>Principal Parts</a:t>
            </a:r>
          </a:p>
          <a:p>
            <a:r>
              <a:rPr lang="en-US" dirty="0" smtClean="0"/>
              <a:t>Properties of Verbs: Number, Person, Tense, and Stem</a:t>
            </a:r>
          </a:p>
          <a:p>
            <a:r>
              <a:rPr lang="en-US" dirty="0" smtClean="0"/>
              <a:t>The Infinitive</a:t>
            </a:r>
          </a:p>
          <a:p>
            <a:r>
              <a:rPr lang="en-US" dirty="0" smtClean="0"/>
              <a:t>Subject and Verb Agreement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 One: Chapter Two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Conjugating a Verb: Step 4: Add the personal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Singular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Plural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First Person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400" u="sng" dirty="0" err="1" smtClean="0">
                <a:latin typeface="Lucida Sans Unicode"/>
                <a:ea typeface="Calibri" pitchFamily="34" charset="0"/>
                <a:cs typeface="Lucida Sans Unicode"/>
              </a:rPr>
              <a:t>ō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mus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Second 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Person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tis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Third 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Person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REMEMBER THAT THERE IS NO LINKING VOWEL IN THE 1</a:t>
            </a:r>
            <a:r>
              <a:rPr lang="en-US" baseline="30000" dirty="0" smtClean="0"/>
              <a:t>ST</a:t>
            </a:r>
            <a:r>
              <a:rPr lang="en-US" dirty="0" smtClean="0"/>
              <a:t> PERSON SINGULAR!!!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Conjugating a Verb: Step 5: Translate each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8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Singular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8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Plural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First Person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8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800" u="sng" dirty="0" err="1" smtClean="0">
                <a:latin typeface="Lucida Sans Unicode"/>
                <a:ea typeface="Calibri" pitchFamily="34" charset="0"/>
                <a:cs typeface="Lucida Sans Unicode"/>
              </a:rPr>
              <a:t>ō</a:t>
            </a:r>
            <a:r>
              <a:rPr lang="en-US" sz="28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8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8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mus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Perpetua" pitchFamily="18" charset="0"/>
                <a:ea typeface="Calibri" pitchFamily="34" charset="0"/>
                <a:cs typeface="Arial" pitchFamily="34" charset="0"/>
              </a:rPr>
              <a:t>“ I love”			“We love”</a:t>
            </a:r>
            <a:endParaRPr 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8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Second Person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8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8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8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tis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Perpetua" pitchFamily="18" charset="0"/>
                <a:ea typeface="Calibri" pitchFamily="34" charset="0"/>
                <a:cs typeface="Times New Roman" pitchFamily="18" charset="0"/>
              </a:rPr>
              <a:t>“You love”		“You all love”</a:t>
            </a:r>
            <a:endParaRPr 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8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Third Person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8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8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8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lang="en-US" sz="28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nt</a:t>
            </a:r>
            <a:endParaRPr lang="en-US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Perpetua" pitchFamily="18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Perpetua" pitchFamily="18" charset="0"/>
                <a:cs typeface="Arial" pitchFamily="34" charset="0"/>
              </a:rPr>
              <a:t>He/She</a:t>
            </a:r>
            <a:r>
              <a:rPr lang="en-US" sz="2400" dirty="0" smtClean="0">
                <a:latin typeface="Perpetua" pitchFamily="18" charset="0"/>
                <a:cs typeface="Arial" pitchFamily="34" charset="0"/>
              </a:rPr>
              <a:t>/It loves”	“They love”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Conjugation- </a:t>
            </a:r>
            <a:r>
              <a:rPr lang="en-US" i="1" dirty="0" smtClean="0"/>
              <a:t>e </a:t>
            </a:r>
            <a:r>
              <a:rPr lang="en-US" dirty="0" smtClean="0"/>
              <a:t>linking vowel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Singular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Plural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First Person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ten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u="sng" dirty="0" err="1" smtClean="0">
                <a:latin typeface="Lucida Sans Unicode"/>
                <a:ea typeface="Calibri" pitchFamily="34" charset="0"/>
                <a:cs typeface="Lucida Sans Unicode"/>
              </a:rPr>
              <a:t>ō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ten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mus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		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Arial" pitchFamily="34" charset="0"/>
              </a:rPr>
              <a:t>“ 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Arial" pitchFamily="34" charset="0"/>
              </a:rPr>
              <a:t>I hold”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Arial" pitchFamily="34" charset="0"/>
              </a:rPr>
              <a:t>			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Arial" pitchFamily="34" charset="0"/>
              </a:rPr>
              <a:t>	“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Arial" pitchFamily="34" charset="0"/>
              </a:rPr>
              <a:t>We 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Arial" pitchFamily="34" charset="0"/>
              </a:rPr>
              <a:t>hold”</a:t>
            </a:r>
            <a:endParaRPr lang="en-US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Second 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Person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ten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ten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tis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Times New Roman" pitchFamily="18" charset="0"/>
              </a:rPr>
              <a:t>“You 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Times New Roman" pitchFamily="18" charset="0"/>
              </a:rPr>
              <a:t>hold”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Times New Roman" pitchFamily="18" charset="0"/>
              </a:rPr>
              <a:t>		 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Times New Roman" pitchFamily="18" charset="0"/>
              </a:rPr>
              <a:t>             “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Times New Roman" pitchFamily="18" charset="0"/>
              </a:rPr>
              <a:t>You all </a:t>
            </a:r>
            <a:r>
              <a:rPr lang="en-US" sz="2000" dirty="0" smtClean="0">
                <a:latin typeface="Perpetua" pitchFamily="18" charset="0"/>
                <a:ea typeface="Calibri" pitchFamily="34" charset="0"/>
                <a:cs typeface="Times New Roman" pitchFamily="18" charset="0"/>
              </a:rPr>
              <a:t>hold”</a:t>
            </a:r>
            <a:endParaRPr lang="en-US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Third Person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ten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ten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nt</a:t>
            </a:r>
            <a:endParaRPr lang="en-US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000" dirty="0" smtClean="0">
                <a:latin typeface="Perpetua" pitchFamily="18" charset="0"/>
                <a:cs typeface="Arial" pitchFamily="34" charset="0"/>
              </a:rPr>
              <a:t>“</a:t>
            </a:r>
            <a:r>
              <a:rPr lang="en-US" sz="2000" dirty="0" err="1" smtClean="0">
                <a:latin typeface="Perpetua" pitchFamily="18" charset="0"/>
                <a:cs typeface="Arial" pitchFamily="34" charset="0"/>
              </a:rPr>
              <a:t>He/She</a:t>
            </a:r>
            <a:r>
              <a:rPr lang="en-US" sz="2000" dirty="0" smtClean="0">
                <a:latin typeface="Perpetua" pitchFamily="18" charset="0"/>
                <a:cs typeface="Arial" pitchFamily="34" charset="0"/>
              </a:rPr>
              <a:t>/It </a:t>
            </a:r>
            <a:r>
              <a:rPr lang="en-US" sz="2000" dirty="0" smtClean="0">
                <a:latin typeface="Perpetua" pitchFamily="18" charset="0"/>
                <a:cs typeface="Arial" pitchFamily="34" charset="0"/>
              </a:rPr>
              <a:t>holds”	</a:t>
            </a:r>
            <a:r>
              <a:rPr lang="en-US" sz="2000" dirty="0" smtClean="0">
                <a:latin typeface="Perpetua" pitchFamily="18" charset="0"/>
                <a:cs typeface="Arial" pitchFamily="34" charset="0"/>
              </a:rPr>
              <a:t>	</a:t>
            </a:r>
            <a:r>
              <a:rPr lang="en-US" sz="2000" dirty="0" smtClean="0">
                <a:latin typeface="Perpetua" pitchFamily="18" charset="0"/>
                <a:cs typeface="Arial" pitchFamily="34" charset="0"/>
              </a:rPr>
              <a:t>	“</a:t>
            </a:r>
            <a:r>
              <a:rPr lang="en-US" sz="2000" dirty="0" smtClean="0">
                <a:latin typeface="Perpetua" pitchFamily="18" charset="0"/>
                <a:cs typeface="Arial" pitchFamily="34" charset="0"/>
              </a:rPr>
              <a:t>They </a:t>
            </a:r>
            <a:r>
              <a:rPr lang="en-US" sz="2000" dirty="0" smtClean="0">
                <a:latin typeface="Perpetua" pitchFamily="18" charset="0"/>
                <a:cs typeface="Arial" pitchFamily="34" charset="0"/>
              </a:rPr>
              <a:t>hold”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r>
              <a:rPr lang="en-US" dirty="0" smtClean="0"/>
              <a:t>HOWEVER, THERE IS AN </a:t>
            </a:r>
            <a:r>
              <a:rPr lang="en-US" b="1" i="1" dirty="0" smtClean="0"/>
              <a:t>E </a:t>
            </a:r>
            <a:r>
              <a:rPr lang="en-US" dirty="0" smtClean="0"/>
              <a:t>LINKING VOWEL IN THE 1</a:t>
            </a:r>
            <a:r>
              <a:rPr lang="en-US" baseline="30000" dirty="0" smtClean="0"/>
              <a:t>ST</a:t>
            </a:r>
            <a:r>
              <a:rPr lang="en-US" dirty="0" smtClean="0"/>
              <a:t> PERSON SINGULAR FOR 2</a:t>
            </a:r>
            <a:r>
              <a:rPr lang="en-US" baseline="30000" dirty="0" smtClean="0"/>
              <a:t>ND</a:t>
            </a:r>
            <a:r>
              <a:rPr lang="en-US" dirty="0" smtClean="0"/>
              <a:t> CONJUGATINO VERBS!!!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the 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several ways that you can translate a present tense verb from Latin into English</a:t>
            </a:r>
          </a:p>
          <a:p>
            <a:endParaRPr lang="en-US" dirty="0" smtClean="0"/>
          </a:p>
          <a:p>
            <a:r>
              <a:rPr lang="en-US" dirty="0" smtClean="0"/>
              <a:t>E.g. 	</a:t>
            </a:r>
            <a:r>
              <a:rPr lang="en-US" i="1" dirty="0" err="1" smtClean="0"/>
              <a:t>Am</a:t>
            </a:r>
            <a:r>
              <a:rPr lang="en-US" sz="2400" i="1" dirty="0" err="1" smtClean="0">
                <a:latin typeface="Perpetua" pitchFamily="18" charset="0"/>
                <a:cs typeface="Lucida Sans Unicode"/>
              </a:rPr>
              <a:t>ō</a:t>
            </a:r>
            <a:r>
              <a:rPr lang="en-US" sz="2400" i="1" dirty="0" smtClean="0">
                <a:latin typeface="Perpetua" pitchFamily="18" charset="0"/>
                <a:cs typeface="Lucida Sans Unicode"/>
              </a:rPr>
              <a:t> = </a:t>
            </a:r>
            <a:r>
              <a:rPr lang="en-US" sz="2400" dirty="0" smtClean="0">
                <a:latin typeface="Perpetua" pitchFamily="18" charset="0"/>
                <a:cs typeface="Lucida Sans Unicode"/>
              </a:rPr>
              <a:t>I love, I am loving, I do love</a:t>
            </a:r>
            <a:endParaRPr lang="en-US" sz="24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the infinitive is the </a:t>
            </a:r>
            <a:r>
              <a:rPr lang="en-US" b="1" dirty="0" smtClean="0"/>
              <a:t>second principal part </a:t>
            </a:r>
            <a:r>
              <a:rPr lang="en-US" dirty="0" smtClean="0"/>
              <a:t>of the verb. It is used to determine the conjugation of the verb and its stem.</a:t>
            </a:r>
          </a:p>
          <a:p>
            <a:r>
              <a:rPr lang="en-US" dirty="0" smtClean="0"/>
              <a:t>However, the infinitive also has a grammatical function. In English, an infinitive is simply </a:t>
            </a:r>
            <a:r>
              <a:rPr lang="en-US" b="1" dirty="0" smtClean="0"/>
              <a:t>to + verb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 to love, to swim, to read, etc.</a:t>
            </a:r>
          </a:p>
          <a:p>
            <a:r>
              <a:rPr lang="en-US" dirty="0" smtClean="0"/>
              <a:t>Thus,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āre</a:t>
            </a:r>
            <a:r>
              <a:rPr lang="en-US" b="1" dirty="0" smtClean="0">
                <a:latin typeface="Perpetua" pitchFamily="18" charset="0"/>
                <a:cs typeface="Lucida Sans Unicode"/>
              </a:rPr>
              <a:t> </a:t>
            </a:r>
            <a:r>
              <a:rPr lang="en-US" dirty="0" smtClean="0">
                <a:latin typeface="Perpetua" pitchFamily="18" charset="0"/>
                <a:cs typeface="Lucida Sans Unicode"/>
              </a:rPr>
              <a:t>would be translated as </a:t>
            </a:r>
            <a:r>
              <a:rPr lang="en-US" i="1" dirty="0" smtClean="0">
                <a:latin typeface="Perpetua" pitchFamily="18" charset="0"/>
                <a:cs typeface="Lucida Sans Unicode"/>
              </a:rPr>
              <a:t>to love</a:t>
            </a:r>
            <a:r>
              <a:rPr lang="en-US" dirty="0" smtClean="0">
                <a:latin typeface="Perpetua" pitchFamily="18" charset="0"/>
                <a:cs typeface="Lucida Sans Unicode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Just like in English, in Latin subjects and verbs must agree in </a:t>
            </a:r>
            <a:r>
              <a:rPr lang="en-US" b="1" dirty="0" smtClean="0"/>
              <a:t>number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Puell</a:t>
            </a:r>
            <a:r>
              <a:rPr lang="en-US" b="1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ābulam</a:t>
            </a:r>
            <a:r>
              <a:rPr lang="en-US" dirty="0" smtClean="0">
                <a:latin typeface="Perpetua" pitchFamily="18" charset="0"/>
                <a:cs typeface="Lucida Sans Unicode"/>
              </a:rPr>
              <a:t>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nārra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t</a:t>
            </a:r>
            <a:endParaRPr lang="en-US" b="1" dirty="0" smtClean="0"/>
          </a:p>
          <a:p>
            <a:pPr lvl="1"/>
            <a:r>
              <a:rPr lang="en-US" b="1" dirty="0" smtClean="0">
                <a:latin typeface="Perpetua" pitchFamily="18" charset="0"/>
                <a:cs typeface="Lucida Sans Unicode"/>
              </a:rPr>
              <a:t>Since the subject is nominative singular, so must the verb be singular.</a:t>
            </a:r>
          </a:p>
          <a:p>
            <a:r>
              <a:rPr lang="en-US" dirty="0" smtClean="0">
                <a:latin typeface="Perpetua" pitchFamily="18" charset="0"/>
                <a:cs typeface="Lucida Sans Unicode"/>
              </a:rPr>
              <a:t>E.g.		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Puell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ae</a:t>
            </a:r>
            <a:r>
              <a:rPr lang="en-US" b="1" dirty="0" smtClean="0">
                <a:latin typeface="Perpetua" pitchFamily="18" charset="0"/>
                <a:cs typeface="Lucida Sans Unicode"/>
              </a:rPr>
              <a:t>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fābulās</a:t>
            </a:r>
            <a:r>
              <a:rPr lang="en-US" dirty="0" smtClean="0">
                <a:latin typeface="Perpetua" pitchFamily="18" charset="0"/>
                <a:cs typeface="Lucida Sans Unicode"/>
              </a:rPr>
              <a:t>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nārra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nt</a:t>
            </a:r>
            <a:endParaRPr lang="en-US" b="1" dirty="0" smtClean="0">
              <a:latin typeface="Perpetua" pitchFamily="18" charset="0"/>
              <a:cs typeface="Lucida Sans Unicode"/>
            </a:endParaRPr>
          </a:p>
          <a:p>
            <a:pPr lvl="1"/>
            <a:r>
              <a:rPr lang="en-US" b="1" dirty="0" smtClean="0">
                <a:latin typeface="Perpetua" pitchFamily="18" charset="0"/>
                <a:cs typeface="Lucida Sans Unicode"/>
              </a:rPr>
              <a:t>Since the subject is nominative plural, so must the verb be plural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Subject is always in the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in Latin the subject is always found in the verb which is indicated by the personal endings.</a:t>
            </a:r>
          </a:p>
          <a:p>
            <a:pPr lvl="1"/>
            <a:r>
              <a:rPr lang="en-US" dirty="0" smtClean="0"/>
              <a:t>The only time that you can have a noun in the nominative case as the subject in the sentence is if the verb is 3</a:t>
            </a:r>
            <a:r>
              <a:rPr lang="en-US" baseline="30000" dirty="0" smtClean="0"/>
              <a:t>rd</a:t>
            </a:r>
            <a:r>
              <a:rPr lang="en-US" dirty="0" smtClean="0"/>
              <a:t> person.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to Learn (pg. 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learning verbs in Latin, not only must you know the denotation of that verb, but also its principal parts. But here is a way to help you remember: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Typically 1</a:t>
            </a:r>
            <a:r>
              <a:rPr lang="en-US" baseline="30000" dirty="0" smtClean="0"/>
              <a:t>st</a:t>
            </a:r>
            <a:r>
              <a:rPr lang="en-US" dirty="0" smtClean="0"/>
              <a:t> conjugation verbs end in: </a:t>
            </a:r>
          </a:p>
          <a:p>
            <a:pPr lvl="2"/>
            <a:r>
              <a:rPr lang="en-US" b="1" dirty="0" smtClean="0"/>
              <a:t>–</a:t>
            </a:r>
            <a:r>
              <a:rPr lang="en-US" b="1" dirty="0" smtClean="0">
                <a:latin typeface="Lucida Sans Unicode"/>
                <a:cs typeface="Lucida Sans Unicode"/>
              </a:rPr>
              <a:t>ō, -</a:t>
            </a:r>
            <a:r>
              <a:rPr lang="en-US" b="1" dirty="0" err="1" smtClean="0">
                <a:latin typeface="Lucida Sans Unicode"/>
                <a:cs typeface="Lucida Sans Unicode"/>
              </a:rPr>
              <a:t>āre</a:t>
            </a:r>
            <a:r>
              <a:rPr lang="en-US" b="1" dirty="0" smtClean="0">
                <a:latin typeface="Lucida Sans Unicode"/>
                <a:cs typeface="Lucida Sans Unicode"/>
              </a:rPr>
              <a:t>, -</a:t>
            </a:r>
            <a:r>
              <a:rPr lang="en-US" b="1" dirty="0" err="1" smtClean="0">
                <a:latin typeface="Lucida Sans Unicode"/>
                <a:cs typeface="Lucida Sans Unicode"/>
              </a:rPr>
              <a:t>āvī</a:t>
            </a:r>
            <a:r>
              <a:rPr lang="en-US" b="1" dirty="0" smtClean="0">
                <a:latin typeface="Lucida Sans Unicode"/>
                <a:cs typeface="Lucida Sans Unicode"/>
              </a:rPr>
              <a:t>, -</a:t>
            </a:r>
            <a:r>
              <a:rPr lang="en-US" b="1" dirty="0" err="1" smtClean="0">
                <a:latin typeface="Lucida Sans Unicode"/>
                <a:cs typeface="Lucida Sans Unicode"/>
              </a:rPr>
              <a:t>ātus</a:t>
            </a:r>
            <a:r>
              <a:rPr lang="en-US" b="1" dirty="0" smtClean="0">
                <a:latin typeface="Lucida Sans Unicode"/>
                <a:cs typeface="Lucida Sans Unicode"/>
              </a:rPr>
              <a:t>-a-um </a:t>
            </a:r>
          </a:p>
          <a:p>
            <a:pPr lvl="1"/>
            <a:endParaRPr lang="en-US" sz="2000" dirty="0" smtClean="0">
              <a:latin typeface="Lucida Sans Unicode"/>
              <a:cs typeface="Lucida Sans Unicode"/>
            </a:endParaRPr>
          </a:p>
          <a:p>
            <a:pPr lvl="1"/>
            <a:r>
              <a:rPr lang="en-US" sz="2000" dirty="0" smtClean="0">
                <a:latin typeface="Lucida Sans Unicode"/>
                <a:cs typeface="Lucida Sans Unicode"/>
              </a:rPr>
              <a:t>Typically 2</a:t>
            </a:r>
            <a:r>
              <a:rPr lang="en-US" sz="2000" baseline="30000" dirty="0" smtClean="0">
                <a:latin typeface="Lucida Sans Unicode"/>
                <a:cs typeface="Lucida Sans Unicode"/>
              </a:rPr>
              <a:t>nd</a:t>
            </a:r>
            <a:r>
              <a:rPr lang="en-US" sz="2000" dirty="0" smtClean="0">
                <a:latin typeface="Lucida Sans Unicode"/>
                <a:cs typeface="Lucida Sans Unicode"/>
              </a:rPr>
              <a:t> conjugation verbs end in:</a:t>
            </a:r>
          </a:p>
          <a:p>
            <a:pPr lvl="2"/>
            <a:r>
              <a:rPr lang="en-US" sz="2400" b="1" dirty="0" smtClean="0">
                <a:latin typeface="Perpetua" pitchFamily="18" charset="0"/>
                <a:cs typeface="Lucida Sans Unicode"/>
              </a:rPr>
              <a:t>-</a:t>
            </a:r>
            <a:r>
              <a:rPr lang="en-US" b="1" dirty="0" smtClean="0">
                <a:latin typeface="Perpetua" pitchFamily="18" charset="0"/>
                <a:cs typeface="Lucida Sans Unicode"/>
              </a:rPr>
              <a:t>ō</a:t>
            </a:r>
            <a:r>
              <a:rPr lang="en-US" sz="2400" b="1" dirty="0" smtClean="0">
                <a:latin typeface="Perpetua" pitchFamily="18" charset="0"/>
                <a:cs typeface="Lucida Sans Unicode"/>
              </a:rPr>
              <a:t>, 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ē</a:t>
            </a:r>
            <a:r>
              <a:rPr lang="en-US" sz="2400" b="1" dirty="0" err="1" smtClean="0">
                <a:latin typeface="Perpetua" pitchFamily="18" charset="0"/>
                <a:cs typeface="Lucida Sans Unicode"/>
              </a:rPr>
              <a:t>re</a:t>
            </a:r>
            <a:r>
              <a:rPr lang="en-US" sz="2400" b="1" dirty="0" smtClean="0">
                <a:latin typeface="Perpetua" pitchFamily="18" charset="0"/>
                <a:cs typeface="Lucida Sans Unicode"/>
              </a:rPr>
              <a:t>, </a:t>
            </a:r>
            <a:r>
              <a:rPr lang="en-US" sz="2400" b="1" dirty="0" err="1" smtClean="0">
                <a:latin typeface="Perpetua" pitchFamily="18" charset="0"/>
                <a:cs typeface="Lucida Sans Unicode"/>
              </a:rPr>
              <a:t>u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ī</a:t>
            </a:r>
            <a:r>
              <a:rPr lang="en-US" sz="2400" b="1" dirty="0" smtClean="0">
                <a:latin typeface="Perpetua" pitchFamily="18" charset="0"/>
                <a:cs typeface="Lucida Sans Unicode"/>
              </a:rPr>
              <a:t>, 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ī</a:t>
            </a:r>
            <a:r>
              <a:rPr lang="en-US" sz="2400" b="1" dirty="0" err="1" smtClean="0">
                <a:latin typeface="Perpetua" pitchFamily="18" charset="0"/>
                <a:cs typeface="Lucida Sans Unicode"/>
              </a:rPr>
              <a:t>tus</a:t>
            </a:r>
            <a:r>
              <a:rPr lang="en-US" sz="2400" b="1" dirty="0" smtClean="0">
                <a:latin typeface="Perpetua" pitchFamily="18" charset="0"/>
                <a:cs typeface="Lucida Sans Unicode"/>
              </a:rPr>
              <a:t>-a-um</a:t>
            </a:r>
            <a:endParaRPr lang="en-US" sz="24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and Second Conjugation Verbs: Principal Parts (pg. 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Conjugation- a group of verbs</a:t>
            </a:r>
          </a:p>
          <a:p>
            <a:r>
              <a:rPr lang="en-US" dirty="0" smtClean="0"/>
              <a:t>All verbs in Latin typically have </a:t>
            </a:r>
            <a:r>
              <a:rPr lang="en-US" i="1" dirty="0" smtClean="0"/>
              <a:t>four </a:t>
            </a:r>
            <a:r>
              <a:rPr lang="en-US" dirty="0" smtClean="0"/>
              <a:t>principal parts.</a:t>
            </a:r>
          </a:p>
          <a:p>
            <a:pPr lvl="1"/>
            <a:r>
              <a:rPr lang="en-US" dirty="0" smtClean="0"/>
              <a:t>The first principal part is the </a:t>
            </a:r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i="1" dirty="0" smtClean="0"/>
              <a:t> person singular in the present tense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second principal part is the </a:t>
            </a:r>
            <a:r>
              <a:rPr lang="en-US" i="1" dirty="0" smtClean="0"/>
              <a:t>present active infinitive </a:t>
            </a:r>
            <a:r>
              <a:rPr lang="en-US" dirty="0" smtClean="0"/>
              <a:t>of that verb. This second principal part also indicates the conjugation to which a verb belongs.</a:t>
            </a:r>
          </a:p>
          <a:p>
            <a:pPr lvl="2"/>
            <a:r>
              <a:rPr lang="en-US" dirty="0" smtClean="0"/>
              <a:t>All verbs that end in an –</a:t>
            </a:r>
            <a:r>
              <a:rPr lang="en-US" b="1" i="1" dirty="0" err="1" smtClean="0">
                <a:latin typeface="Lucida Sans Unicode"/>
                <a:cs typeface="Lucida Sans Unicode"/>
              </a:rPr>
              <a:t>āre</a:t>
            </a:r>
            <a:r>
              <a:rPr lang="en-US" i="1" dirty="0" smtClean="0">
                <a:latin typeface="Lucida Sans Unicode"/>
                <a:cs typeface="Lucida Sans Unicode"/>
              </a:rPr>
              <a:t> </a:t>
            </a:r>
            <a:r>
              <a:rPr lang="en-US" dirty="0" smtClean="0">
                <a:latin typeface="Perpetua" pitchFamily="18" charset="0"/>
                <a:cs typeface="Lucida Sans Unicode"/>
              </a:rPr>
              <a:t>in the second principal part belong to the </a:t>
            </a:r>
            <a:r>
              <a:rPr lang="en-US" b="1" dirty="0" smtClean="0">
                <a:latin typeface="Perpetua" pitchFamily="18" charset="0"/>
                <a:cs typeface="Lucida Sans Unicode"/>
              </a:rPr>
              <a:t>1</a:t>
            </a:r>
            <a:r>
              <a:rPr lang="en-US" b="1" baseline="30000" dirty="0" smtClean="0">
                <a:latin typeface="Perpetua" pitchFamily="18" charset="0"/>
                <a:cs typeface="Lucida Sans Unicode"/>
              </a:rPr>
              <a:t>st</a:t>
            </a:r>
            <a:r>
              <a:rPr lang="en-US" b="1" dirty="0" smtClean="0">
                <a:latin typeface="Perpetua" pitchFamily="18" charset="0"/>
                <a:cs typeface="Lucida Sans Unicode"/>
              </a:rPr>
              <a:t> conjugation</a:t>
            </a:r>
            <a:r>
              <a:rPr lang="en-US" dirty="0" smtClean="0">
                <a:latin typeface="Perpetua" pitchFamily="18" charset="0"/>
                <a:cs typeface="Lucida Sans Unicode"/>
              </a:rPr>
              <a:t>.</a:t>
            </a:r>
          </a:p>
          <a:p>
            <a:pPr lvl="2"/>
            <a:r>
              <a:rPr lang="en-US" dirty="0" smtClean="0"/>
              <a:t>All verbs that end in an </a:t>
            </a:r>
            <a:r>
              <a:rPr lang="en-US" dirty="0" smtClean="0"/>
              <a:t>–</a:t>
            </a:r>
            <a:r>
              <a:rPr lang="en-US" b="1" i="1" dirty="0" err="1" smtClean="0">
                <a:latin typeface="Lucida Sans Unicode"/>
                <a:cs typeface="Lucida Sans Unicode"/>
              </a:rPr>
              <a:t>ēre</a:t>
            </a:r>
            <a:r>
              <a:rPr lang="en-US" i="1" dirty="0" smtClean="0">
                <a:latin typeface="Lucida Sans Unicode"/>
                <a:cs typeface="Lucida Sans Unicode"/>
              </a:rPr>
              <a:t> </a:t>
            </a:r>
            <a:r>
              <a:rPr lang="en-US" dirty="0" smtClean="0">
                <a:latin typeface="Perpetua" pitchFamily="18" charset="0"/>
                <a:cs typeface="Lucida Sans Unicode"/>
              </a:rPr>
              <a:t>in the second principal part belong to the </a:t>
            </a:r>
            <a:r>
              <a:rPr lang="en-US" b="1" dirty="0" smtClean="0">
                <a:latin typeface="Perpetua" pitchFamily="18" charset="0"/>
                <a:cs typeface="Lucida Sans Unicode"/>
              </a:rPr>
              <a:t>2</a:t>
            </a:r>
            <a:r>
              <a:rPr lang="en-US" b="1" baseline="30000" dirty="0" smtClean="0">
                <a:latin typeface="Perpetua" pitchFamily="18" charset="0"/>
                <a:cs typeface="Lucida Sans Unicode"/>
              </a:rPr>
              <a:t>nd</a:t>
            </a:r>
            <a:r>
              <a:rPr lang="en-US" b="1" dirty="0" smtClean="0">
                <a:latin typeface="Perpetua" pitchFamily="18" charset="0"/>
                <a:cs typeface="Lucida Sans Unicode"/>
              </a:rPr>
              <a:t> </a:t>
            </a:r>
            <a:r>
              <a:rPr lang="en-US" b="1" dirty="0" smtClean="0">
                <a:latin typeface="Perpetua" pitchFamily="18" charset="0"/>
                <a:cs typeface="Lucida Sans Unicode"/>
              </a:rPr>
              <a:t>conjugation</a:t>
            </a:r>
            <a:r>
              <a:rPr lang="en-US" dirty="0" smtClean="0">
                <a:latin typeface="Perpetua" pitchFamily="18" charset="0"/>
                <a:cs typeface="Lucida Sans Unicode"/>
              </a:rPr>
              <a:t>.</a:t>
            </a:r>
          </a:p>
          <a:p>
            <a:pPr lvl="2"/>
            <a:r>
              <a:rPr lang="en-US" dirty="0" smtClean="0"/>
              <a:t>E.g. </a:t>
            </a:r>
            <a:r>
              <a:rPr lang="en-US" dirty="0" smtClean="0"/>
              <a:t>	</a:t>
            </a:r>
            <a:r>
              <a:rPr lang="en-US" dirty="0" err="1" smtClean="0"/>
              <a:t>a</a:t>
            </a:r>
            <a:r>
              <a:rPr lang="en-US" dirty="0" err="1" smtClean="0"/>
              <a:t>m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ō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āre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amāvī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amātus</a:t>
            </a:r>
            <a:r>
              <a:rPr lang="en-US" dirty="0" smtClean="0">
                <a:latin typeface="Perpetua" pitchFamily="18" charset="0"/>
                <a:cs typeface="Lucida Sans Unicode"/>
              </a:rPr>
              <a:t>-a-um – to love</a:t>
            </a:r>
          </a:p>
          <a:p>
            <a:pPr lvl="2"/>
            <a:r>
              <a:rPr lang="en-US" dirty="0" smtClean="0">
                <a:latin typeface="Perpetua" pitchFamily="18" charset="0"/>
                <a:cs typeface="Lucida Sans Unicode"/>
              </a:rPr>
              <a:t>E.g. 	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Habēo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hab</a:t>
            </a:r>
            <a:r>
              <a:rPr lang="en-US" sz="1800" b="1" dirty="0" err="1" smtClean="0">
                <a:latin typeface="Perpetua" pitchFamily="18" charset="0"/>
                <a:cs typeface="Lucida Sans Unicode"/>
              </a:rPr>
              <a:t>ē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re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habuī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habītus</a:t>
            </a:r>
            <a:r>
              <a:rPr lang="en-US" dirty="0" smtClean="0">
                <a:latin typeface="Perpetua" pitchFamily="18" charset="0"/>
                <a:cs typeface="Lucida Sans Unicode"/>
              </a:rPr>
              <a:t>-a-um- to have/hold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Tense and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Tense = Time. In Latin there are </a:t>
            </a:r>
            <a:r>
              <a:rPr lang="en-US" b="1" dirty="0" smtClean="0"/>
              <a:t>six</a:t>
            </a:r>
            <a:r>
              <a:rPr lang="en-US" b="1" i="1" dirty="0" smtClean="0"/>
              <a:t> </a:t>
            </a:r>
            <a:r>
              <a:rPr lang="en-US" dirty="0" smtClean="0"/>
              <a:t>tenses. However, in this chapter we will only be learning the first; the present tense. Tense is indicated by a set of endings.</a:t>
            </a:r>
          </a:p>
          <a:p>
            <a:r>
              <a:rPr lang="en-US" dirty="0" smtClean="0"/>
              <a:t>To find the stem of the verb for the present tense, you remove the last three letters from the second principal part, the infinitive.</a:t>
            </a:r>
          </a:p>
          <a:p>
            <a:pPr lvl="2"/>
            <a:r>
              <a:rPr lang="en-US" dirty="0" smtClean="0"/>
              <a:t>E.g. 	</a:t>
            </a:r>
            <a:r>
              <a:rPr lang="en-US" dirty="0" err="1" smtClean="0"/>
              <a:t>am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ō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āre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amāvī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amātus</a:t>
            </a:r>
            <a:r>
              <a:rPr lang="en-US" dirty="0" smtClean="0">
                <a:latin typeface="Perpetua" pitchFamily="18" charset="0"/>
                <a:cs typeface="Lucida Sans Unicode"/>
              </a:rPr>
              <a:t>-a-um – to love</a:t>
            </a:r>
          </a:p>
          <a:p>
            <a:pPr lvl="2"/>
            <a:r>
              <a:rPr lang="en-US" dirty="0" smtClean="0">
                <a:latin typeface="Perpetua" pitchFamily="18" charset="0"/>
                <a:cs typeface="Lucida Sans Unicode"/>
              </a:rPr>
              <a:t>E.g. 	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Habēo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hab</a:t>
            </a:r>
            <a:r>
              <a:rPr lang="en-US" sz="1800" b="1" dirty="0" err="1" smtClean="0">
                <a:latin typeface="Perpetua" pitchFamily="18" charset="0"/>
                <a:cs typeface="Lucida Sans Unicode"/>
              </a:rPr>
              <a:t>ē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re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habuī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habītus</a:t>
            </a:r>
            <a:r>
              <a:rPr lang="en-US" dirty="0" smtClean="0">
                <a:latin typeface="Perpetua" pitchFamily="18" charset="0"/>
                <a:cs typeface="Lucida Sans Unicode"/>
              </a:rPr>
              <a:t>-a-um- to have/hold</a:t>
            </a:r>
            <a:endParaRPr lang="en-US" dirty="0" smtClean="0">
              <a:latin typeface="Perpetua" pitchFamily="18" charset="0"/>
            </a:endParaRPr>
          </a:p>
          <a:p>
            <a:pPr lvl="1">
              <a:buNone/>
            </a:pPr>
            <a:r>
              <a:rPr lang="en-US" dirty="0" smtClean="0"/>
              <a:t>Stem = </a:t>
            </a:r>
            <a:r>
              <a:rPr lang="en-US" i="1" dirty="0" smtClean="0"/>
              <a:t>am-</a:t>
            </a:r>
            <a:r>
              <a:rPr lang="en-US" dirty="0" smtClean="0"/>
              <a:t> and </a:t>
            </a:r>
            <a:r>
              <a:rPr lang="en-US" i="1" dirty="0" err="1" smtClean="0"/>
              <a:t>hab</a:t>
            </a:r>
            <a:r>
              <a:rPr lang="en-US" i="1" dirty="0" smtClean="0"/>
              <a:t>-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 and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Once the stem is found, you then can fully conjugate any verb by then adding on the </a:t>
            </a:r>
            <a:r>
              <a:rPr lang="en-US" i="1" dirty="0" smtClean="0"/>
              <a:t>personal endings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Person- Indicates the subject of the verb (i.e. 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or 3</a:t>
            </a:r>
            <a:r>
              <a:rPr lang="en-US" baseline="30000" dirty="0" smtClean="0"/>
              <a:t>rd</a:t>
            </a:r>
            <a:r>
              <a:rPr lang="en-US" dirty="0" smtClean="0"/>
              <a:t> person).</a:t>
            </a:r>
            <a:endParaRPr lang="en-US" dirty="0" smtClean="0"/>
          </a:p>
          <a:p>
            <a:pPr lvl="1"/>
            <a:r>
              <a:rPr lang="en-US" dirty="0" smtClean="0"/>
              <a:t>Number- Indicates whether the subject is </a:t>
            </a:r>
            <a:r>
              <a:rPr lang="en-US" i="1" dirty="0" smtClean="0"/>
              <a:t>singular</a:t>
            </a:r>
            <a:r>
              <a:rPr lang="en-US" dirty="0" smtClean="0"/>
              <a:t> or </a:t>
            </a:r>
            <a:r>
              <a:rPr lang="en-US" i="1" dirty="0" smtClean="0"/>
              <a:t>plural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Singular- “I”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Singular- “you”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Singular- “he/she/it or any singular noun in the nominative case”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Plural- “We”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Plural- “you all”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Plural- “They or any plural noun in the nominative case”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96200" cy="45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Thus, here are the Latin </a:t>
            </a:r>
            <a:r>
              <a:rPr lang="en-US" i="1" dirty="0" smtClean="0"/>
              <a:t>personal endings</a:t>
            </a:r>
            <a:r>
              <a:rPr lang="en-US" dirty="0" smtClean="0"/>
              <a:t> for the </a:t>
            </a:r>
            <a:r>
              <a:rPr lang="en-US" i="1" dirty="0" smtClean="0"/>
              <a:t>present tense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1578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Singular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Plural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 Person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  <a:t>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“I”	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“We”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Second Person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-S	“You”			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“You all”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Third Person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-t	“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He/She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/It”		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“They”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Conjugating a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1: Determine the conjugation of the verb</a:t>
            </a:r>
          </a:p>
          <a:p>
            <a:r>
              <a:rPr lang="en-US" dirty="0" smtClean="0"/>
              <a:t>Step 2: Find the Stem</a:t>
            </a:r>
          </a:p>
          <a:p>
            <a:r>
              <a:rPr lang="en-US" dirty="0" smtClean="0"/>
              <a:t>Step 3: Add the Linking Vowel</a:t>
            </a:r>
          </a:p>
          <a:p>
            <a:r>
              <a:rPr lang="en-US" dirty="0" smtClean="0"/>
              <a:t>Step 4: Add the personal Endings</a:t>
            </a:r>
          </a:p>
          <a:p>
            <a:r>
              <a:rPr lang="en-US" dirty="0" smtClean="0"/>
              <a:t>Step 5: Translate each Verb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Conjugating a </a:t>
            </a:r>
            <a:r>
              <a:rPr lang="en-US" dirty="0" smtClean="0"/>
              <a:t>Verb: Step 1: Determine the Conjugation of the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Remember! If the verb ends in –</a:t>
            </a:r>
            <a:r>
              <a:rPr lang="en-US" dirty="0" err="1" smtClean="0">
                <a:latin typeface="Lucida Sans Unicode"/>
                <a:cs typeface="Lucida Sans Unicode"/>
              </a:rPr>
              <a:t>āre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sz="2400" dirty="0" smtClean="0">
                <a:latin typeface="Perpetua" pitchFamily="18" charset="0"/>
                <a:cs typeface="Lucida Sans Unicode"/>
              </a:rPr>
              <a:t>then that verb belongs to the 1</a:t>
            </a:r>
            <a:r>
              <a:rPr lang="en-US" sz="2400" baseline="30000" dirty="0" smtClean="0">
                <a:latin typeface="Perpetua" pitchFamily="18" charset="0"/>
                <a:cs typeface="Lucida Sans Unicode"/>
              </a:rPr>
              <a:t>st</a:t>
            </a:r>
            <a:r>
              <a:rPr lang="en-US" sz="2400" dirty="0" smtClean="0">
                <a:latin typeface="Perpetua" pitchFamily="18" charset="0"/>
                <a:cs typeface="Lucida Sans Unicode"/>
              </a:rPr>
              <a:t> conjugation. </a:t>
            </a:r>
          </a:p>
          <a:p>
            <a:r>
              <a:rPr lang="en-US" sz="2400" dirty="0" smtClean="0">
                <a:latin typeface="Perpetua" pitchFamily="18" charset="0"/>
                <a:cs typeface="Lucida Sans Unicode"/>
              </a:rPr>
              <a:t>Remember! </a:t>
            </a:r>
            <a:r>
              <a:rPr lang="en-US" dirty="0" smtClean="0"/>
              <a:t>If the verb ends in </a:t>
            </a:r>
            <a:r>
              <a:rPr lang="en-US" dirty="0" smtClean="0"/>
              <a:t>–</a:t>
            </a:r>
            <a:r>
              <a:rPr lang="en-US" dirty="0" err="1" smtClean="0">
                <a:latin typeface="Lucida Sans Unicode"/>
                <a:cs typeface="Lucida Sans Unicode"/>
              </a:rPr>
              <a:t>ēre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sz="2800" dirty="0" smtClean="0">
                <a:latin typeface="Perpetua" pitchFamily="18" charset="0"/>
                <a:cs typeface="Lucida Sans Unicode"/>
              </a:rPr>
              <a:t>then that verb belongs to the </a:t>
            </a:r>
            <a:r>
              <a:rPr lang="en-US" sz="2800" dirty="0" smtClean="0">
                <a:latin typeface="Perpetua" pitchFamily="18" charset="0"/>
                <a:cs typeface="Lucida Sans Unicode"/>
              </a:rPr>
              <a:t>2nd </a:t>
            </a:r>
            <a:r>
              <a:rPr lang="en-US" sz="2800" dirty="0" smtClean="0">
                <a:latin typeface="Perpetua" pitchFamily="18" charset="0"/>
                <a:cs typeface="Lucida Sans Unicode"/>
              </a:rPr>
              <a:t>conjugation.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Conjugating a Verb: Step 2: Find the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to find the stem of the verb you simply remove the last three letters of the infinitive.</a:t>
            </a:r>
          </a:p>
          <a:p>
            <a:endParaRPr lang="en-US" dirty="0" smtClean="0"/>
          </a:p>
          <a:p>
            <a:r>
              <a:rPr lang="en-US" dirty="0" err="1" smtClean="0"/>
              <a:t>am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ō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āre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amāvī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amātus</a:t>
            </a:r>
            <a:r>
              <a:rPr lang="en-US" dirty="0" smtClean="0">
                <a:latin typeface="Perpetua" pitchFamily="18" charset="0"/>
                <a:cs typeface="Lucida Sans Unicode"/>
              </a:rPr>
              <a:t>-a-um – to </a:t>
            </a:r>
            <a:r>
              <a:rPr lang="en-US" dirty="0" smtClean="0">
                <a:latin typeface="Perpetua" pitchFamily="18" charset="0"/>
                <a:cs typeface="Lucida Sans Unicode"/>
              </a:rPr>
              <a:t>love</a:t>
            </a:r>
          </a:p>
          <a:p>
            <a:endParaRPr lang="en-US" dirty="0" smtClean="0">
              <a:latin typeface="Perpetua" pitchFamily="18" charset="0"/>
              <a:cs typeface="Lucida Sans Unicode"/>
            </a:endParaRPr>
          </a:p>
          <a:p>
            <a:r>
              <a:rPr lang="en-US" dirty="0" smtClean="0">
                <a:latin typeface="Perpetua" pitchFamily="18" charset="0"/>
                <a:cs typeface="Lucida Sans Unicode"/>
              </a:rPr>
              <a:t>Stem = </a:t>
            </a:r>
            <a:r>
              <a:rPr lang="en-US" i="1" dirty="0" smtClean="0">
                <a:latin typeface="Perpetua" pitchFamily="18" charset="0"/>
                <a:cs typeface="Lucida Sans Unicode"/>
              </a:rPr>
              <a:t>am-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Conjugating a Verb: Step 3: Add the Linking Vowel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all 1</a:t>
            </a:r>
            <a:r>
              <a:rPr lang="en-US" baseline="30000" dirty="0" smtClean="0"/>
              <a:t>st</a:t>
            </a:r>
            <a:r>
              <a:rPr lang="en-US" dirty="0" smtClean="0"/>
              <a:t> Conjugation Verbs, the linking vowel is an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For all 2</a:t>
            </a:r>
            <a:r>
              <a:rPr lang="en-US" baseline="30000" dirty="0" smtClean="0"/>
              <a:t>nd</a:t>
            </a:r>
            <a:r>
              <a:rPr lang="en-US" dirty="0" smtClean="0"/>
              <a:t> Conjugation Verbs, the linking vowel is an </a:t>
            </a:r>
            <a:r>
              <a:rPr lang="en-US" i="1" dirty="0" smtClean="0"/>
              <a:t>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N.B. 	</a:t>
            </a:r>
            <a:r>
              <a:rPr lang="en-US" dirty="0" smtClean="0"/>
              <a:t> </a:t>
            </a:r>
            <a:r>
              <a:rPr lang="en-US" dirty="0" smtClean="0"/>
              <a:t>   THE FIRST PERSON SINGULAR HAS NO LINKING VOWEL!!! IT ONLY HAS A STEM AND THE PERSONAL ENDING!!!</a:t>
            </a:r>
          </a:p>
          <a:p>
            <a:r>
              <a:rPr lang="en-US" dirty="0" err="1" smtClean="0"/>
              <a:t>am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ō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āre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amāvī</a:t>
            </a:r>
            <a:r>
              <a:rPr lang="en-US" dirty="0" smtClean="0">
                <a:latin typeface="Perpetua" pitchFamily="18" charset="0"/>
                <a:cs typeface="Lucida Sans Unicode"/>
              </a:rPr>
              <a:t>, </a:t>
            </a:r>
            <a:r>
              <a:rPr lang="en-US" dirty="0" err="1" smtClean="0">
                <a:latin typeface="Perpetua" pitchFamily="18" charset="0"/>
                <a:cs typeface="Lucida Sans Unicode"/>
              </a:rPr>
              <a:t>amātus</a:t>
            </a:r>
            <a:r>
              <a:rPr lang="en-US" dirty="0" smtClean="0">
                <a:latin typeface="Perpetua" pitchFamily="18" charset="0"/>
                <a:cs typeface="Lucida Sans Unicode"/>
              </a:rPr>
              <a:t>-a-um – to </a:t>
            </a:r>
            <a:r>
              <a:rPr lang="en-US" dirty="0" smtClean="0">
                <a:latin typeface="Perpetua" pitchFamily="18" charset="0"/>
                <a:cs typeface="Lucida Sans Unicode"/>
              </a:rPr>
              <a:t>love</a:t>
            </a:r>
          </a:p>
          <a:p>
            <a:r>
              <a:rPr lang="en-US" dirty="0" smtClean="0">
                <a:latin typeface="Perpetua" pitchFamily="18" charset="0"/>
                <a:cs typeface="Lucida Sans Unicode"/>
              </a:rPr>
              <a:t>Stem= </a:t>
            </a:r>
            <a:r>
              <a:rPr lang="en-US" i="1" dirty="0" smtClean="0">
                <a:latin typeface="Perpetua" pitchFamily="18" charset="0"/>
                <a:cs typeface="Lucida Sans Unicode"/>
              </a:rPr>
              <a:t>am</a:t>
            </a:r>
          </a:p>
          <a:p>
            <a:r>
              <a:rPr lang="en-US" i="1" dirty="0" smtClean="0">
                <a:latin typeface="Perpetua" pitchFamily="18" charset="0"/>
                <a:cs typeface="Lucida Sans Unicode"/>
              </a:rPr>
              <a:t>+ </a:t>
            </a:r>
            <a:r>
              <a:rPr lang="en-US" dirty="0" smtClean="0">
                <a:latin typeface="Perpetua" pitchFamily="18" charset="0"/>
                <a:cs typeface="Lucida Sans Unicode"/>
              </a:rPr>
              <a:t>Linking Vowel=  </a:t>
            </a:r>
            <a:r>
              <a:rPr lang="en-US" i="1" dirty="0" err="1" smtClean="0">
                <a:latin typeface="Perpetua" pitchFamily="18" charset="0"/>
                <a:cs typeface="Lucida Sans Unicode"/>
              </a:rPr>
              <a:t>am</a:t>
            </a:r>
            <a:r>
              <a:rPr lang="en-US" b="1" dirty="0" err="1" smtClean="0">
                <a:latin typeface="Perpetua" pitchFamily="18" charset="0"/>
                <a:cs typeface="Lucida Sans Unicode"/>
              </a:rPr>
              <a:t>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758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Latin One: Chapter Two</vt:lpstr>
      <vt:lpstr>First and Second Conjugation Verbs: Principal Parts (pg. 18)</vt:lpstr>
      <vt:lpstr>Tense and Stem</vt:lpstr>
      <vt:lpstr>Person and Number</vt:lpstr>
      <vt:lpstr>Personal Endings</vt:lpstr>
      <vt:lpstr>Conjugating a Verb</vt:lpstr>
      <vt:lpstr>Conjugating a Verb: Step 1: Determine the Conjugation of the Verb</vt:lpstr>
      <vt:lpstr>Conjugating a Verb: Step 2: Find the Stem</vt:lpstr>
      <vt:lpstr>Conjugating a Verb: Step 3: Add the Linking Vowel</vt:lpstr>
      <vt:lpstr>Conjugating a Verb: Step 4: Add the personal endings</vt:lpstr>
      <vt:lpstr>Conjugating a Verb: Step 5: Translate each verb</vt:lpstr>
      <vt:lpstr>2nd Conjugation- e linking vowel</vt:lpstr>
      <vt:lpstr>Translating the Present Tense</vt:lpstr>
      <vt:lpstr>The Infinitive</vt:lpstr>
      <vt:lpstr>Subject Verb Agreement</vt:lpstr>
      <vt:lpstr>The Subject is always in the Verb</vt:lpstr>
      <vt:lpstr>Vocabulary to Learn (pg. 19)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One: Chapter Two</dc:title>
  <dc:creator>vcs</dc:creator>
  <cp:lastModifiedBy>vcs</cp:lastModifiedBy>
  <cp:revision>8</cp:revision>
  <dcterms:created xsi:type="dcterms:W3CDTF">2012-09-03T03:36:18Z</dcterms:created>
  <dcterms:modified xsi:type="dcterms:W3CDTF">2012-09-03T04:53:30Z</dcterms:modified>
</cp:coreProperties>
</file>