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5E03F6-EC9F-444E-9E73-A9AAD70B57E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D485F5-BFA4-4D29-9177-022B0A7801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1: 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declension neuter nouns; Dative Case;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Dec. Adj.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declension neuter nouns (pg. 60)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2</a:t>
            </a:r>
            <a:r>
              <a:rPr lang="en-US" baseline="30000" dirty="0" smtClean="0"/>
              <a:t>nd</a:t>
            </a:r>
            <a:r>
              <a:rPr lang="en-US" dirty="0" smtClean="0"/>
              <a:t> declension </a:t>
            </a:r>
            <a:r>
              <a:rPr lang="en-US" dirty="0" smtClean="0"/>
              <a:t>m</a:t>
            </a:r>
            <a:r>
              <a:rPr lang="en-US" dirty="0" smtClean="0"/>
              <a:t>asculine </a:t>
            </a:r>
            <a:r>
              <a:rPr lang="en-US" dirty="0" smtClean="0"/>
              <a:t>n</a:t>
            </a:r>
            <a:r>
              <a:rPr lang="en-US" dirty="0" smtClean="0"/>
              <a:t>ouns, all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eclension neuter nouns are identified as belonging to the 2</a:t>
            </a:r>
            <a:r>
              <a:rPr lang="en-US" baseline="30000" dirty="0" smtClean="0"/>
              <a:t>nd</a:t>
            </a:r>
            <a:r>
              <a:rPr lang="en-US" dirty="0" smtClean="0"/>
              <a:t> declension by a “-</a:t>
            </a:r>
            <a:r>
              <a:rPr lang="en-US" dirty="0" err="1" smtClean="0"/>
              <a:t>i</a:t>
            </a:r>
            <a:r>
              <a:rPr lang="en-US" dirty="0" smtClean="0"/>
              <a:t>” in the genitive singular.</a:t>
            </a:r>
          </a:p>
          <a:p>
            <a:r>
              <a:rPr lang="en-US" dirty="0" smtClean="0"/>
              <a:t>It is important to note </a:t>
            </a:r>
            <a:r>
              <a:rPr lang="en-US" dirty="0" smtClean="0"/>
              <a:t>that all neuter nouns, adjectives, and pronouns in Latin are the exact same word in the  </a:t>
            </a:r>
            <a:r>
              <a:rPr lang="en-US" b="1" dirty="0" smtClean="0">
                <a:solidFill>
                  <a:srgbClr val="FF0000"/>
                </a:solidFill>
              </a:rPr>
              <a:t>nominative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they are in the </a:t>
            </a:r>
            <a:r>
              <a:rPr lang="en-US" b="1" dirty="0" smtClean="0">
                <a:solidFill>
                  <a:srgbClr val="FF0000"/>
                </a:solidFill>
              </a:rPr>
              <a:t>accusative</a:t>
            </a:r>
            <a:r>
              <a:rPr lang="en-US" dirty="0" smtClean="0"/>
              <a:t>!!!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Declension neuter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Venenum</a:t>
            </a:r>
            <a:r>
              <a:rPr lang="en-US" i="1" dirty="0" smtClean="0"/>
              <a:t>, </a:t>
            </a:r>
            <a:r>
              <a:rPr lang="en-US" i="1" dirty="0" err="1" smtClean="0"/>
              <a:t>Veneni</a:t>
            </a:r>
            <a:r>
              <a:rPr lang="en-US" i="1" dirty="0" smtClean="0"/>
              <a:t> </a:t>
            </a:r>
            <a:r>
              <a:rPr lang="en-US" i="1" dirty="0" smtClean="0"/>
              <a:t>(n)- poison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Singular			Plural</a:t>
            </a:r>
          </a:p>
          <a:p>
            <a:pPr>
              <a:buNone/>
            </a:pPr>
            <a:r>
              <a:rPr lang="en-US" dirty="0" smtClean="0"/>
              <a:t>Nominative	</a:t>
            </a:r>
            <a:r>
              <a:rPr lang="en-US" dirty="0" err="1" smtClean="0">
                <a:solidFill>
                  <a:srgbClr val="FF0000"/>
                </a:solidFill>
              </a:rPr>
              <a:t>Venen</a:t>
            </a:r>
            <a:r>
              <a:rPr lang="en-US" i="1" dirty="0" err="1" smtClean="0">
                <a:solidFill>
                  <a:srgbClr val="FF0000"/>
                </a:solidFill>
              </a:rPr>
              <a:t>um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00B0F0"/>
                </a:solidFill>
              </a:rPr>
              <a:t>Venen</a:t>
            </a:r>
            <a:r>
              <a:rPr lang="en-US" i="1" dirty="0" err="1" smtClean="0">
                <a:solidFill>
                  <a:srgbClr val="00B0F0"/>
                </a:solidFill>
              </a:rPr>
              <a:t>a</a:t>
            </a:r>
            <a:endParaRPr lang="en-US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Genitive		</a:t>
            </a:r>
            <a:r>
              <a:rPr lang="en-US" dirty="0" err="1" smtClean="0"/>
              <a:t>Venen</a:t>
            </a:r>
            <a:r>
              <a:rPr lang="en-US" i="1" dirty="0" err="1" smtClean="0"/>
              <a:t>i</a:t>
            </a:r>
            <a:r>
              <a:rPr lang="en-US" dirty="0" smtClean="0"/>
              <a:t>			</a:t>
            </a:r>
            <a:r>
              <a:rPr lang="en-US" dirty="0" err="1" smtClean="0"/>
              <a:t>Venen</a:t>
            </a:r>
            <a:r>
              <a:rPr lang="en-US" i="1" dirty="0" err="1" smtClean="0"/>
              <a:t>orum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Dative		</a:t>
            </a:r>
            <a:r>
              <a:rPr lang="en-US" dirty="0" err="1" smtClean="0"/>
              <a:t>Venen</a:t>
            </a:r>
            <a:r>
              <a:rPr lang="en-US" i="1" dirty="0" err="1" smtClean="0"/>
              <a:t>o</a:t>
            </a:r>
            <a:r>
              <a:rPr lang="en-US" dirty="0" smtClean="0"/>
              <a:t>			</a:t>
            </a:r>
            <a:r>
              <a:rPr lang="en-US" dirty="0" err="1" smtClean="0"/>
              <a:t>Venen</a:t>
            </a:r>
            <a:r>
              <a:rPr lang="en-US" i="1" dirty="0" err="1" smtClean="0"/>
              <a:t>is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Accusative		</a:t>
            </a:r>
            <a:r>
              <a:rPr lang="en-US" dirty="0" err="1" smtClean="0">
                <a:solidFill>
                  <a:srgbClr val="FF0000"/>
                </a:solidFill>
              </a:rPr>
              <a:t>Venen</a:t>
            </a:r>
            <a:r>
              <a:rPr lang="en-US" i="1" dirty="0" err="1" smtClean="0">
                <a:solidFill>
                  <a:srgbClr val="FF0000"/>
                </a:solidFill>
              </a:rPr>
              <a:t>um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00B0F0"/>
                </a:solidFill>
              </a:rPr>
              <a:t>Venen</a:t>
            </a:r>
            <a:r>
              <a:rPr lang="en-US" i="1" dirty="0" err="1" smtClean="0">
                <a:solidFill>
                  <a:srgbClr val="00B0F0"/>
                </a:solidFill>
              </a:rPr>
              <a:t>a</a:t>
            </a:r>
            <a:endParaRPr lang="en-US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Ablative		</a:t>
            </a:r>
            <a:r>
              <a:rPr lang="en-US" dirty="0" err="1" smtClean="0"/>
              <a:t>Venen</a:t>
            </a:r>
            <a:r>
              <a:rPr lang="en-US" i="1" dirty="0" err="1" smtClean="0"/>
              <a:t>o</a:t>
            </a:r>
            <a:r>
              <a:rPr lang="en-US" dirty="0" smtClean="0"/>
              <a:t>			</a:t>
            </a:r>
            <a:r>
              <a:rPr lang="en-US" dirty="0" err="1" smtClean="0"/>
              <a:t>Venen</a:t>
            </a:r>
            <a:r>
              <a:rPr lang="en-US" i="1" dirty="0" err="1" smtClean="0"/>
              <a:t>is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 (pg. 62)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Dative Case is used for the </a:t>
            </a:r>
            <a:r>
              <a:rPr lang="en-US" i="1" dirty="0" smtClean="0"/>
              <a:t>indirect object </a:t>
            </a:r>
            <a:r>
              <a:rPr lang="en-US" dirty="0" smtClean="0"/>
              <a:t>in the sentence (indirectly receives the action of the verb)</a:t>
            </a:r>
          </a:p>
          <a:p>
            <a:r>
              <a:rPr lang="en-US" dirty="0" smtClean="0"/>
              <a:t>Translate into English as </a:t>
            </a:r>
            <a:r>
              <a:rPr lang="en-US" i="1" dirty="0" smtClean="0"/>
              <a:t>to/for</a:t>
            </a:r>
            <a:endParaRPr lang="en-US" dirty="0" smtClean="0"/>
          </a:p>
          <a:p>
            <a:r>
              <a:rPr lang="en-US" dirty="0" smtClean="0"/>
              <a:t>Usually follows verbs of </a:t>
            </a:r>
            <a:r>
              <a:rPr lang="en-US" i="1" dirty="0" smtClean="0"/>
              <a:t>giving, telling, </a:t>
            </a:r>
            <a:r>
              <a:rPr lang="en-US" dirty="0" smtClean="0"/>
              <a:t>or </a:t>
            </a:r>
            <a:r>
              <a:rPr lang="en-US" i="1" dirty="0" smtClean="0"/>
              <a:t>showing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ought to give </a:t>
            </a:r>
            <a:r>
              <a:rPr lang="en-US" i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a great reward!!!</a:t>
            </a:r>
          </a:p>
          <a:p>
            <a:pPr lvl="1"/>
            <a:r>
              <a:rPr lang="en-US" dirty="0" smtClean="0"/>
              <a:t>This can also be reworded as…</a:t>
            </a:r>
          </a:p>
          <a:p>
            <a:pPr lvl="2"/>
            <a:r>
              <a:rPr lang="en-US" dirty="0" smtClean="0"/>
              <a:t>You ought to give </a:t>
            </a:r>
            <a:r>
              <a:rPr lang="en-US" i="1" dirty="0" smtClean="0">
                <a:solidFill>
                  <a:srgbClr val="FF0000"/>
                </a:solidFill>
              </a:rPr>
              <a:t>to 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great reward!!!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indirectly receives the action of the verb and is therefore the indirect object in the sentence. In Latin, the indirect objects are always in the </a:t>
            </a:r>
            <a:r>
              <a:rPr lang="en-US" dirty="0" smtClean="0">
                <a:solidFill>
                  <a:srgbClr val="7030A0"/>
                </a:solidFill>
              </a:rPr>
              <a:t>dative case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does not give a reward to the deserter, but chains.  </a:t>
            </a:r>
          </a:p>
          <a:p>
            <a:pPr lvl="1"/>
            <a:r>
              <a:rPr lang="en-US" dirty="0" err="1" smtClean="0"/>
              <a:t>Praemium</a:t>
            </a:r>
            <a:r>
              <a:rPr lang="en-US" dirty="0" smtClean="0"/>
              <a:t> non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profugae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vincula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adj. (pg 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Adjectives can be recognized in a Latin dictionary by having the first form of the adj. ending in a </a:t>
            </a:r>
            <a:r>
              <a:rPr lang="en-US" i="1" dirty="0" smtClean="0"/>
              <a:t>“-us”</a:t>
            </a:r>
            <a:r>
              <a:rPr lang="en-US" dirty="0" smtClean="0"/>
              <a:t>, the second ending in </a:t>
            </a:r>
            <a:r>
              <a:rPr lang="en-US" i="1" dirty="0" smtClean="0"/>
              <a:t>“-a”</a:t>
            </a:r>
            <a:r>
              <a:rPr lang="en-US" dirty="0" smtClean="0"/>
              <a:t>, and the third ending in a </a:t>
            </a:r>
            <a:r>
              <a:rPr lang="en-US" i="1" dirty="0" smtClean="0"/>
              <a:t>“-um”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“-us, -a, -um” </a:t>
            </a:r>
            <a:r>
              <a:rPr lang="en-US" dirty="0" smtClean="0"/>
              <a:t>endings which allow you to identify a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noun in the dictionary stand for the nominative singular forms for 2</a:t>
            </a:r>
            <a:r>
              <a:rPr lang="en-US" baseline="30000" dirty="0" smtClean="0"/>
              <a:t>nd</a:t>
            </a:r>
            <a:r>
              <a:rPr lang="en-US" dirty="0" smtClean="0"/>
              <a:t> declension masculine nouns (-us), 1</a:t>
            </a:r>
            <a:r>
              <a:rPr lang="en-US" baseline="30000" dirty="0" smtClean="0"/>
              <a:t>st</a:t>
            </a:r>
            <a:r>
              <a:rPr lang="en-US" dirty="0" smtClean="0"/>
              <a:t> declension feminine nouns (-a),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neuter nouns (-um)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Latin, all adjectives must agree with their nouns in </a:t>
            </a:r>
            <a:r>
              <a:rPr lang="en-US" dirty="0" smtClean="0">
                <a:solidFill>
                  <a:srgbClr val="FF0000"/>
                </a:solidFill>
              </a:rPr>
              <a:t>case, number, and gender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the only way to determine if an adjective is modifying a Latin noun or not. NOT PLACEMENT OR WORD ORDER!!!</a:t>
            </a:r>
          </a:p>
          <a:p>
            <a:r>
              <a:rPr lang="en-US" dirty="0" smtClean="0"/>
              <a:t>All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adj. are fully declined just like all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nouns (see pg. 64).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adj.</a:t>
            </a:r>
            <a:endParaRPr lang="en-US" dirty="0"/>
          </a:p>
        </p:txBody>
      </p:sp>
      <p:pic>
        <p:nvPicPr>
          <p:cNvPr id="4" name="Content Placeholder 3" descr="9781580628815_0076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44000" cy="2988088"/>
          </a:xfrm>
        </p:spPr>
      </p:pic>
      <p:pic>
        <p:nvPicPr>
          <p:cNvPr id="5" name="Picture 4" descr="9781580628815_0077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67200"/>
            <a:ext cx="9144000" cy="2590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404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Latin 1: Chapter 4</vt:lpstr>
      <vt:lpstr>2nd declension neuter nouns (pg. 60)</vt:lpstr>
      <vt:lpstr>2nd Declension neuter nouns</vt:lpstr>
      <vt:lpstr>Dative Case (pg. 62)</vt:lpstr>
      <vt:lpstr>Dative Case</vt:lpstr>
      <vt:lpstr>Dative case</vt:lpstr>
      <vt:lpstr>1st and 2nd declension adj. (pg 64)</vt:lpstr>
      <vt:lpstr>1st and 2nd declension adj.</vt:lpstr>
      <vt:lpstr>1st and 2nd declension adj.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1: Chapter 4</dc:title>
  <dc:creator>vcs</dc:creator>
  <cp:lastModifiedBy>vcs</cp:lastModifiedBy>
  <cp:revision>5</cp:revision>
  <dcterms:created xsi:type="dcterms:W3CDTF">2012-10-07T18:55:15Z</dcterms:created>
  <dcterms:modified xsi:type="dcterms:W3CDTF">2012-10-07T19:43:00Z</dcterms:modified>
</cp:coreProperties>
</file>