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47D0-AE0D-4DF9-91B0-244C24BA8BC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28D56-5662-4198-B998-59BF909331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Conjugation: Future Tense</a:t>
            </a:r>
          </a:p>
          <a:p>
            <a:r>
              <a:rPr lang="en-US" dirty="0" smtClean="0"/>
              <a:t>Future Tense of </a:t>
            </a:r>
            <a:r>
              <a:rPr lang="en-US" i="1" dirty="0" smtClean="0"/>
              <a:t>Sum &amp; Possum</a:t>
            </a:r>
          </a:p>
          <a:p>
            <a:r>
              <a:rPr lang="en-US" dirty="0" smtClean="0"/>
              <a:t>Relative Clauses/Pronouns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clauses are subordinate clauses which begin with a relative pronoun and end either where it makes sense to end (English), or with the verb (Latin).  </a:t>
            </a:r>
            <a:endParaRPr lang="en-US" dirty="0"/>
          </a:p>
          <a:p>
            <a:pPr lvl="1"/>
            <a:r>
              <a:rPr lang="en-US" dirty="0" smtClean="0"/>
              <a:t>N.B.	Remember that subordinate clauses (a.k.a. dependent clauses) rely upon another clause or part of a sentence in order for it to make sense.</a:t>
            </a:r>
          </a:p>
          <a:p>
            <a:pPr lvl="2"/>
            <a:r>
              <a:rPr lang="en-US" dirty="0" smtClean="0"/>
              <a:t>E.g.	I do not like the baseball player </a:t>
            </a:r>
            <a:r>
              <a:rPr lang="en-US" dirty="0" smtClean="0">
                <a:solidFill>
                  <a:srgbClr val="FF0000"/>
                </a:solidFill>
              </a:rPr>
              <a:t>who is unable to get on base.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pronouns, including relative pronouns, refer to another word which is called an </a:t>
            </a:r>
            <a:r>
              <a:rPr lang="en-US" dirty="0" smtClean="0">
                <a:solidFill>
                  <a:srgbClr val="FF0000"/>
                </a:solidFill>
              </a:rPr>
              <a:t>antecedent</a:t>
            </a:r>
            <a:r>
              <a:rPr lang="en-US" dirty="0" smtClean="0"/>
              <a:t>.  In Latin, relative pronouns always agree with their antecedents in </a:t>
            </a:r>
            <a:r>
              <a:rPr lang="en-US" dirty="0" smtClean="0">
                <a:solidFill>
                  <a:srgbClr val="FF0000"/>
                </a:solidFill>
              </a:rPr>
              <a:t>number and gender</a:t>
            </a:r>
            <a:r>
              <a:rPr lang="en-US" dirty="0" smtClean="0"/>
              <a:t>.  They do not agree in case because the relative pronoun can have its own grammatical function within its clause.</a:t>
            </a:r>
          </a:p>
          <a:p>
            <a:pPr lvl="1"/>
            <a:r>
              <a:rPr lang="en-US" dirty="0" smtClean="0"/>
              <a:t>Magister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discipulos</a:t>
            </a:r>
            <a:r>
              <a:rPr lang="en-US" dirty="0" smtClean="0"/>
              <a:t> {</a:t>
            </a:r>
            <a:r>
              <a:rPr lang="en-US" dirty="0" smtClean="0">
                <a:solidFill>
                  <a:srgbClr val="00B050"/>
                </a:solidFill>
              </a:rPr>
              <a:t>qui</a:t>
            </a:r>
            <a:r>
              <a:rPr lang="en-US" dirty="0" smtClean="0"/>
              <a:t> acres </a:t>
            </a:r>
            <a:r>
              <a:rPr lang="en-US" dirty="0" err="1" smtClean="0"/>
              <a:t>erant</a:t>
            </a:r>
            <a:r>
              <a:rPr lang="en-US" dirty="0" smtClean="0"/>
              <a:t>}. </a:t>
            </a:r>
          </a:p>
          <a:p>
            <a:pPr lvl="2"/>
            <a:r>
              <a:rPr lang="en-US" dirty="0" smtClean="0"/>
              <a:t>The teacher likes his </a:t>
            </a:r>
            <a:r>
              <a:rPr lang="en-US" dirty="0" smtClean="0">
                <a:solidFill>
                  <a:srgbClr val="00B050"/>
                </a:solidFill>
              </a:rPr>
              <a:t>students </a:t>
            </a:r>
            <a:r>
              <a:rPr lang="en-US" dirty="0" smtClean="0"/>
              <a:t>{</a:t>
            </a:r>
            <a:r>
              <a:rPr lang="en-US" dirty="0" smtClean="0">
                <a:solidFill>
                  <a:srgbClr val="00B050"/>
                </a:solidFill>
              </a:rPr>
              <a:t>who </a:t>
            </a:r>
            <a:r>
              <a:rPr lang="en-US" dirty="0" smtClean="0"/>
              <a:t>were smart}.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English there are 5 Relative Pronouns:</a:t>
            </a:r>
          </a:p>
          <a:p>
            <a:pPr lvl="1"/>
            <a:r>
              <a:rPr lang="en-US" dirty="0" smtClean="0"/>
              <a:t>Who (Latin = Nom.)</a:t>
            </a:r>
          </a:p>
          <a:p>
            <a:pPr lvl="1"/>
            <a:r>
              <a:rPr lang="en-US" dirty="0" smtClean="0"/>
              <a:t>Whose (Latin= Genitive)</a:t>
            </a:r>
          </a:p>
          <a:p>
            <a:pPr lvl="1"/>
            <a:r>
              <a:rPr lang="en-US" dirty="0" smtClean="0"/>
              <a:t>Whom (Latin= Genitive/Dative/Accusative/Ablative)</a:t>
            </a:r>
          </a:p>
          <a:p>
            <a:pPr lvl="1"/>
            <a:r>
              <a:rPr lang="en-US" dirty="0" smtClean="0"/>
              <a:t>That (Latin= Nominative/Accusative)</a:t>
            </a:r>
          </a:p>
          <a:p>
            <a:pPr lvl="1"/>
            <a:r>
              <a:rPr lang="en-US" dirty="0" smtClean="0"/>
              <a:t>Which (Latin = all cases)</a:t>
            </a:r>
          </a:p>
          <a:p>
            <a:r>
              <a:rPr lang="en-US" dirty="0" smtClean="0"/>
              <a:t>In Latin there are 30…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Relative Pronouns</a:t>
            </a:r>
            <a:endParaRPr lang="en-US" dirty="0"/>
          </a:p>
        </p:txBody>
      </p:sp>
      <p:pic>
        <p:nvPicPr>
          <p:cNvPr id="4" name="Content Placeholder 3" descr="9781580628815_0184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9143999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Conjugation Verbs: 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same stem as the present and imperfect tense (1</a:t>
            </a:r>
            <a:r>
              <a:rPr lang="en-US" baseline="30000" dirty="0" smtClean="0"/>
              <a:t>st</a:t>
            </a:r>
            <a:r>
              <a:rPr lang="en-US" dirty="0" smtClean="0"/>
              <a:t> principal part, remove the </a:t>
            </a:r>
            <a:r>
              <a:rPr lang="en-US" i="1" dirty="0" smtClean="0"/>
              <a:t>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Add the appropriate linking vowel according to the conjugation.</a:t>
            </a:r>
          </a:p>
          <a:p>
            <a:r>
              <a:rPr lang="en-US" dirty="0" smtClean="0"/>
              <a:t>Add the endings…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Future/Active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1st		-</a:t>
            </a:r>
            <a:r>
              <a:rPr lang="en-US" dirty="0" err="1" smtClean="0"/>
              <a:t>bo</a:t>
            </a:r>
            <a:r>
              <a:rPr lang="en-US" dirty="0" smtClean="0"/>
              <a:t>				-</a:t>
            </a:r>
            <a:r>
              <a:rPr lang="en-US" dirty="0" err="1" smtClean="0"/>
              <a:t>bimus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-</a:t>
            </a:r>
            <a:r>
              <a:rPr lang="en-US" dirty="0" err="1" smtClean="0"/>
              <a:t>bis</a:t>
            </a:r>
            <a:r>
              <a:rPr lang="en-US" dirty="0" smtClean="0"/>
              <a:t>				-</a:t>
            </a:r>
            <a:r>
              <a:rPr lang="en-US" dirty="0" err="1" smtClean="0"/>
              <a:t>bitis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3rd		-bit				-b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Future/Passive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1st		-</a:t>
            </a:r>
            <a:r>
              <a:rPr lang="en-US" dirty="0" err="1" smtClean="0"/>
              <a:t>bor</a:t>
            </a:r>
            <a:r>
              <a:rPr lang="en-US" dirty="0" smtClean="0"/>
              <a:t>				-</a:t>
            </a:r>
            <a:r>
              <a:rPr lang="en-US" dirty="0" err="1" smtClean="0"/>
              <a:t>bimur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-</a:t>
            </a:r>
            <a:r>
              <a:rPr lang="en-US" dirty="0" err="1" smtClean="0"/>
              <a:t>b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/>
              <a:t>ris</a:t>
            </a:r>
            <a:r>
              <a:rPr lang="en-US" dirty="0" smtClean="0"/>
              <a:t>			-</a:t>
            </a:r>
            <a:r>
              <a:rPr lang="en-US" dirty="0" err="1" smtClean="0"/>
              <a:t>bimini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3rd		-</a:t>
            </a:r>
            <a:r>
              <a:rPr lang="en-US" dirty="0" err="1" smtClean="0"/>
              <a:t>bitur</a:t>
            </a:r>
            <a:r>
              <a:rPr lang="en-US" dirty="0" smtClean="0"/>
              <a:t>			-</a:t>
            </a:r>
            <a:r>
              <a:rPr lang="en-US" dirty="0" err="1" smtClean="0"/>
              <a:t>b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ntur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</a:t>
            </a:r>
            <a:r>
              <a:rPr lang="en-US" dirty="0" err="1" smtClean="0">
                <a:latin typeface="Lucida Sans Unicode"/>
                <a:cs typeface="Lucida Sans Unicode"/>
              </a:rPr>
              <a:t>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amāre</a:t>
            </a:r>
            <a:r>
              <a:rPr lang="en-US" dirty="0" smtClean="0">
                <a:latin typeface="Lucida Sans Unicode"/>
                <a:cs typeface="Lucida Sans Unicode"/>
              </a:rPr>
              <a:t> (future/active)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1st		</a:t>
            </a:r>
            <a:r>
              <a:rPr lang="en-US" dirty="0" err="1" smtClean="0"/>
              <a:t>amabo</a:t>
            </a:r>
            <a:r>
              <a:rPr lang="en-US" dirty="0" smtClean="0"/>
              <a:t>			</a:t>
            </a:r>
            <a:r>
              <a:rPr lang="en-US" dirty="0" err="1" smtClean="0"/>
              <a:t>amabimus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</a:t>
            </a:r>
            <a:r>
              <a:rPr lang="en-US" dirty="0" err="1" smtClean="0"/>
              <a:t>amabis</a:t>
            </a:r>
            <a:r>
              <a:rPr lang="en-US" dirty="0" smtClean="0"/>
              <a:t>			</a:t>
            </a:r>
            <a:r>
              <a:rPr lang="en-US" dirty="0" err="1" smtClean="0"/>
              <a:t>amabitis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3rd		</a:t>
            </a:r>
            <a:r>
              <a:rPr lang="en-US" dirty="0" err="1" smtClean="0"/>
              <a:t>amabit</a:t>
            </a:r>
            <a:r>
              <a:rPr lang="en-US" dirty="0" smtClean="0"/>
              <a:t>			</a:t>
            </a:r>
            <a:r>
              <a:rPr lang="en-US" dirty="0" err="1" smtClean="0"/>
              <a:t>amab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nt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Habe</a:t>
            </a:r>
            <a:r>
              <a:rPr lang="en-US" dirty="0" err="1" smtClean="0">
                <a:latin typeface="Lucida Sans Unicode"/>
                <a:cs typeface="Lucida Sans Unicode"/>
              </a:rPr>
              <a:t>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habēre</a:t>
            </a:r>
            <a:r>
              <a:rPr lang="en-US" dirty="0" smtClean="0">
                <a:latin typeface="Lucida Sans Unicode"/>
                <a:cs typeface="Lucida Sans Unicode"/>
              </a:rPr>
              <a:t> (future/passive)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1st		</a:t>
            </a:r>
            <a:r>
              <a:rPr lang="en-US" dirty="0" err="1" smtClean="0"/>
              <a:t>habebor</a:t>
            </a:r>
            <a:r>
              <a:rPr lang="en-US" dirty="0" smtClean="0"/>
              <a:t>			</a:t>
            </a:r>
            <a:r>
              <a:rPr lang="en-US" dirty="0" err="1" smtClean="0"/>
              <a:t>habebimur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</a:t>
            </a:r>
            <a:r>
              <a:rPr lang="en-US" dirty="0" err="1" smtClean="0"/>
              <a:t>habeb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/>
              <a:t>ris</a:t>
            </a:r>
            <a:r>
              <a:rPr lang="en-US" dirty="0" smtClean="0"/>
              <a:t>			</a:t>
            </a:r>
            <a:r>
              <a:rPr lang="en-US" dirty="0" err="1" smtClean="0"/>
              <a:t>habebimini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3rd		</a:t>
            </a:r>
            <a:r>
              <a:rPr lang="en-US" dirty="0" err="1" smtClean="0"/>
              <a:t>habebitur</a:t>
            </a:r>
            <a:r>
              <a:rPr lang="en-US" dirty="0" smtClean="0"/>
              <a:t>			</a:t>
            </a:r>
            <a:r>
              <a:rPr lang="en-US" dirty="0" err="1" smtClean="0"/>
              <a:t>habeb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ntur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</a:t>
            </a:r>
            <a:r>
              <a:rPr lang="en-US" i="1" dirty="0" smtClean="0"/>
              <a:t>Sum, </a:t>
            </a:r>
            <a:r>
              <a:rPr lang="en-US" i="1" dirty="0" err="1" smtClean="0"/>
              <a:t>esse</a:t>
            </a:r>
            <a:r>
              <a:rPr lang="en-US" i="1" dirty="0" smtClean="0"/>
              <a:t>, </a:t>
            </a:r>
            <a:r>
              <a:rPr lang="en-US" i="1" dirty="0" err="1" smtClean="0"/>
              <a:t>fui</a:t>
            </a:r>
            <a:r>
              <a:rPr lang="en-US" i="1" dirty="0" smtClean="0"/>
              <a:t>, -----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1st		</a:t>
            </a:r>
            <a:r>
              <a:rPr lang="en-US" dirty="0" err="1" smtClean="0"/>
              <a:t>ero</a:t>
            </a:r>
            <a:r>
              <a:rPr lang="en-US" dirty="0" smtClean="0"/>
              <a:t>				</a:t>
            </a:r>
            <a:r>
              <a:rPr lang="en-US" dirty="0" err="1" smtClean="0"/>
              <a:t>erimus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</a:t>
            </a:r>
            <a:r>
              <a:rPr lang="en-US" dirty="0" err="1" smtClean="0"/>
              <a:t>eris</a:t>
            </a:r>
            <a:r>
              <a:rPr lang="en-US" dirty="0" smtClean="0"/>
              <a:t>				</a:t>
            </a:r>
            <a:r>
              <a:rPr lang="en-US" dirty="0" err="1" smtClean="0"/>
              <a:t>eritis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		</a:t>
            </a:r>
            <a:r>
              <a:rPr lang="en-US" dirty="0" err="1" smtClean="0"/>
              <a:t>erit</a:t>
            </a:r>
            <a:r>
              <a:rPr lang="en-US" dirty="0" smtClean="0"/>
              <a:t>				</a:t>
            </a:r>
            <a:r>
              <a:rPr lang="en-US" dirty="0" err="1" smtClean="0"/>
              <a:t>er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of </a:t>
            </a:r>
            <a:r>
              <a:rPr lang="en-US" i="1" dirty="0" smtClean="0"/>
              <a:t>possum, posse, </a:t>
            </a:r>
            <a:r>
              <a:rPr lang="en-US" i="1" dirty="0" err="1" smtClean="0"/>
              <a:t>potui</a:t>
            </a:r>
            <a:r>
              <a:rPr lang="en-US" i="1" dirty="0" smtClean="0"/>
              <a:t>, -----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1st		</a:t>
            </a:r>
            <a:r>
              <a:rPr lang="en-US" u="sng" dirty="0" err="1" smtClean="0"/>
              <a:t>pot</a:t>
            </a:r>
            <a:r>
              <a:rPr lang="en-US" dirty="0" err="1" smtClean="0"/>
              <a:t>ero</a:t>
            </a:r>
            <a:r>
              <a:rPr lang="en-US" dirty="0" smtClean="0"/>
              <a:t>			</a:t>
            </a:r>
            <a:r>
              <a:rPr lang="en-US" u="sng" dirty="0" err="1" smtClean="0"/>
              <a:t>pot</a:t>
            </a:r>
            <a:r>
              <a:rPr lang="en-US" dirty="0" err="1" smtClean="0"/>
              <a:t>erimus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		</a:t>
            </a:r>
            <a:r>
              <a:rPr lang="en-US" u="sng" dirty="0" err="1" smtClean="0"/>
              <a:t>pot</a:t>
            </a:r>
            <a:r>
              <a:rPr lang="en-US" dirty="0" err="1" smtClean="0"/>
              <a:t>eris</a:t>
            </a:r>
            <a:r>
              <a:rPr lang="en-US" dirty="0" smtClean="0"/>
              <a:t>			</a:t>
            </a:r>
            <a:r>
              <a:rPr lang="en-US" u="sng" dirty="0" err="1" smtClean="0"/>
              <a:t>pot</a:t>
            </a:r>
            <a:r>
              <a:rPr lang="en-US" dirty="0" err="1" smtClean="0"/>
              <a:t>eritis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		</a:t>
            </a:r>
            <a:r>
              <a:rPr lang="en-US" u="sng" dirty="0" err="1" smtClean="0"/>
              <a:t>pot</a:t>
            </a:r>
            <a:r>
              <a:rPr lang="en-US" dirty="0" err="1" smtClean="0"/>
              <a:t>erit</a:t>
            </a:r>
            <a:r>
              <a:rPr lang="en-US" dirty="0" smtClean="0"/>
              <a:t>			</a:t>
            </a:r>
            <a:r>
              <a:rPr lang="en-US" u="sng" dirty="0" err="1" smtClean="0"/>
              <a:t>pot</a:t>
            </a:r>
            <a:r>
              <a:rPr lang="en-US" dirty="0" err="1" smtClean="0"/>
              <a:t>er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Translating the future tense into English either with “will” or “shall”. </a:t>
            </a:r>
          </a:p>
          <a:p>
            <a:pPr lvl="1"/>
            <a:r>
              <a:rPr lang="en-US" dirty="0" smtClean="0"/>
              <a:t>E.g. 	</a:t>
            </a:r>
            <a:r>
              <a:rPr lang="en-US" dirty="0" err="1" smtClean="0"/>
              <a:t>Amabunt</a:t>
            </a:r>
            <a:r>
              <a:rPr lang="en-US" dirty="0" smtClean="0"/>
              <a:t> = They will love</a:t>
            </a:r>
          </a:p>
          <a:p>
            <a:pPr lvl="1"/>
            <a:r>
              <a:rPr lang="en-US" dirty="0" smtClean="0"/>
              <a:t>E.g.	</a:t>
            </a:r>
            <a:r>
              <a:rPr lang="en-US" dirty="0" err="1" smtClean="0"/>
              <a:t>Ama</a:t>
            </a:r>
            <a:r>
              <a:rPr lang="en-US" dirty="0" err="1" smtClean="0"/>
              <a:t>bimini</a:t>
            </a:r>
            <a:r>
              <a:rPr lang="en-US" dirty="0" smtClean="0"/>
              <a:t>= You all will be loved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265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14</vt:lpstr>
      <vt:lpstr>1st and 2nd Conjugation Verbs: Future Tense</vt:lpstr>
      <vt:lpstr>Future/Active Endings</vt:lpstr>
      <vt:lpstr>Future/Passive Endings</vt:lpstr>
      <vt:lpstr>Amō, amāre (future/active)</vt:lpstr>
      <vt:lpstr>Habeō, habēre (future/passive)</vt:lpstr>
      <vt:lpstr>Future of Sum, esse, fui, -----</vt:lpstr>
      <vt:lpstr>Future of possum, posse, potui, -----</vt:lpstr>
      <vt:lpstr>Translations</vt:lpstr>
      <vt:lpstr>Relative Clauses</vt:lpstr>
      <vt:lpstr>Antecedents</vt:lpstr>
      <vt:lpstr>Relative Pronouns</vt:lpstr>
      <vt:lpstr>Latin Relative Pronouns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creator>vcs</dc:creator>
  <cp:lastModifiedBy>vcs</cp:lastModifiedBy>
  <cp:revision>10</cp:revision>
  <dcterms:created xsi:type="dcterms:W3CDTF">2013-05-01T00:59:02Z</dcterms:created>
  <dcterms:modified xsi:type="dcterms:W3CDTF">2013-05-01T16:27:14Z</dcterms:modified>
</cp:coreProperties>
</file>