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224737E-566C-43F5-9ECC-3C53BDA9ADFE}" type="datetimeFigureOut">
              <a:rPr lang="en-US" smtClean="0"/>
              <a:pPr/>
              <a:t>2/4/2015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BC4B7CA-33D3-4BBE-AF88-21542161CA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4737E-566C-43F5-9ECC-3C53BDA9ADFE}" type="datetimeFigureOut">
              <a:rPr lang="en-US" smtClean="0"/>
              <a:pPr/>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4737E-566C-43F5-9ECC-3C53BDA9ADFE}" type="datetimeFigureOut">
              <a:rPr lang="en-US" smtClean="0"/>
              <a:pPr/>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224737E-566C-43F5-9ECC-3C53BDA9ADFE}" type="datetimeFigureOut">
              <a:rPr lang="en-US" smtClean="0"/>
              <a:pPr/>
              <a:t>2/4/2015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BC4B7CA-33D3-4BBE-AF88-21542161C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224737E-566C-43F5-9ECC-3C53BDA9ADFE}" type="datetimeFigureOut">
              <a:rPr lang="en-US" smtClean="0"/>
              <a:pPr/>
              <a:t>2/4/2015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BC4B7CA-33D3-4BBE-AF88-21542161CA8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224737E-566C-43F5-9ECC-3C53BDA9ADFE}" type="datetimeFigureOut">
              <a:rPr lang="en-US" smtClean="0"/>
              <a:pPr/>
              <a:t>2/4/2015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224737E-566C-43F5-9ECC-3C53BDA9ADFE}" type="datetimeFigureOut">
              <a:rPr lang="en-US" smtClean="0"/>
              <a:pPr/>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BC4B7CA-33D3-4BBE-AF88-21542161CA8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224737E-566C-43F5-9ECC-3C53BDA9ADFE}" type="datetimeFigureOut">
              <a:rPr lang="en-US" smtClean="0"/>
              <a:pPr/>
              <a:t>2/4/2015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24737E-566C-43F5-9ECC-3C53BDA9ADFE}" type="datetimeFigureOut">
              <a:rPr lang="en-US" smtClean="0"/>
              <a:pPr/>
              <a:t>2/4/2015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224737E-566C-43F5-9ECC-3C53BDA9ADFE}" type="datetimeFigureOut">
              <a:rPr lang="en-US" smtClean="0"/>
              <a:pPr/>
              <a:t>2/4/2015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4B7CA-33D3-4BBE-AF88-21542161C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224737E-566C-43F5-9ECC-3C53BDA9ADFE}" type="datetimeFigureOut">
              <a:rPr lang="en-US" smtClean="0"/>
              <a:pPr/>
              <a:t>2/4/2015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BC4B7CA-33D3-4BBE-AF88-21542161CA8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224737E-566C-43F5-9ECC-3C53BDA9ADFE}" type="datetimeFigureOut">
              <a:rPr lang="en-US" smtClean="0"/>
              <a:pPr/>
              <a:t>2/4/2015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C4B7CA-33D3-4BBE-AF88-21542161CA8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Roman Republic</a:t>
            </a:r>
            <a:endParaRPr lang="en-US" dirty="0"/>
          </a:p>
        </p:txBody>
      </p:sp>
      <p:sp>
        <p:nvSpPr>
          <p:cNvPr id="3" name="Subtitle 2"/>
          <p:cNvSpPr>
            <a:spLocks noGrp="1"/>
          </p:cNvSpPr>
          <p:nvPr>
            <p:ph type="subTitle" idx="1"/>
          </p:nvPr>
        </p:nvSpPr>
        <p:spPr/>
        <p:txBody>
          <a:bodyPr/>
          <a:lstStyle/>
          <a:p>
            <a:r>
              <a:rPr lang="en-US" dirty="0" smtClean="0"/>
              <a:t>509-265 BCE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Gaius </a:t>
            </a:r>
            <a:r>
              <a:rPr lang="en-US" dirty="0" err="1" smtClean="0"/>
              <a:t>Mucius</a:t>
            </a:r>
            <a:r>
              <a:rPr lang="en-US" dirty="0" smtClean="0"/>
              <a:t> “</a:t>
            </a:r>
            <a:r>
              <a:rPr lang="en-US" dirty="0" err="1" smtClean="0"/>
              <a:t>scaevola</a:t>
            </a:r>
            <a:r>
              <a:rPr lang="en-US" dirty="0" smtClean="0"/>
              <a:t>”</a:t>
            </a:r>
            <a:endParaRPr lang="en-US" dirty="0"/>
          </a:p>
        </p:txBody>
      </p:sp>
      <p:sp>
        <p:nvSpPr>
          <p:cNvPr id="3" name="Text Placeholder 2"/>
          <p:cNvSpPr>
            <a:spLocks noGrp="1"/>
          </p:cNvSpPr>
          <p:nvPr>
            <p:ph type="body" idx="2"/>
          </p:nvPr>
        </p:nvSpPr>
        <p:spPr/>
        <p:txBody>
          <a:bodyPr/>
          <a:lstStyle/>
          <a:p>
            <a:r>
              <a:rPr lang="en-US" dirty="0" err="1" smtClean="0"/>
              <a:t>Porsenna</a:t>
            </a:r>
            <a:r>
              <a:rPr lang="en-US" dirty="0" smtClean="0"/>
              <a:t> knew that eventually the wildest of rivers settles down after awhile.</a:t>
            </a:r>
          </a:p>
          <a:p>
            <a:endParaRPr lang="en-US" dirty="0" smtClean="0"/>
          </a:p>
          <a:p>
            <a:r>
              <a:rPr lang="en-US" dirty="0" smtClean="0"/>
              <a:t>He surrounded Rome and waited for the Romans to come out of the city knowing that eventually they would starve. </a:t>
            </a:r>
          </a:p>
          <a:p>
            <a:endParaRPr lang="en-US" dirty="0" smtClean="0"/>
          </a:p>
          <a:p>
            <a:r>
              <a:rPr lang="en-US" dirty="0" smtClean="0"/>
              <a:t>On account of his hatred of the Etruscans, Gaius </a:t>
            </a:r>
            <a:r>
              <a:rPr lang="en-US" dirty="0" err="1" smtClean="0"/>
              <a:t>Mucius</a:t>
            </a:r>
            <a:r>
              <a:rPr lang="en-US" dirty="0" smtClean="0"/>
              <a:t> asked the Roman Senate for permission to be released from the city in order to kill the Etruscan king.</a:t>
            </a:r>
          </a:p>
          <a:p>
            <a:endParaRPr lang="en-US" dirty="0" smtClean="0"/>
          </a:p>
          <a:p>
            <a:r>
              <a:rPr lang="en-US" dirty="0" smtClean="0"/>
              <a:t>After he was awarded permission, </a:t>
            </a:r>
            <a:r>
              <a:rPr lang="en-US" dirty="0" err="1" smtClean="0"/>
              <a:t>Mucius</a:t>
            </a:r>
            <a:r>
              <a:rPr lang="en-US" dirty="0" smtClean="0"/>
              <a:t> killed one of the Etruscan sentries, donned his armor, and sneak behind enemy lines.</a:t>
            </a:r>
            <a:endParaRPr lang="en-US" dirty="0"/>
          </a:p>
        </p:txBody>
      </p:sp>
      <p:pic>
        <p:nvPicPr>
          <p:cNvPr id="5" name="Content Placeholder 4" descr="Mucius_Scaevola_Deseine_Louvre_RF2987.jpg"/>
          <p:cNvPicPr>
            <a:picLocks noGrp="1" noChangeAspect="1"/>
          </p:cNvPicPr>
          <p:nvPr>
            <p:ph sz="half" idx="1"/>
          </p:nvPr>
        </p:nvPicPr>
        <p:blipFill>
          <a:blip r:embed="rId2" cstate="print"/>
          <a:stretch>
            <a:fillRect/>
          </a:stretch>
        </p:blipFill>
        <p:spPr>
          <a:xfrm>
            <a:off x="4099334" y="117298"/>
            <a:ext cx="3825466" cy="658830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Scaevola</a:t>
            </a:r>
            <a:r>
              <a:rPr lang="en-US" dirty="0" smtClean="0"/>
              <a:t>: an act of audacity and bravery</a:t>
            </a:r>
            <a:endParaRPr lang="en-US" dirty="0"/>
          </a:p>
        </p:txBody>
      </p:sp>
      <p:sp>
        <p:nvSpPr>
          <p:cNvPr id="3" name="Text Placeholder 2"/>
          <p:cNvSpPr>
            <a:spLocks noGrp="1"/>
          </p:cNvSpPr>
          <p:nvPr>
            <p:ph type="body" idx="2"/>
          </p:nvPr>
        </p:nvSpPr>
        <p:spPr/>
        <p:txBody>
          <a:bodyPr>
            <a:normAutofit lnSpcReduction="10000"/>
          </a:bodyPr>
          <a:lstStyle/>
          <a:p>
            <a:r>
              <a:rPr lang="en-US" dirty="0" smtClean="0"/>
              <a:t>Not knowing what the Etruscan king looked like, he searched for a silk tent in the middle of the camp.</a:t>
            </a:r>
          </a:p>
          <a:p>
            <a:endParaRPr lang="en-US" dirty="0" smtClean="0"/>
          </a:p>
          <a:p>
            <a:r>
              <a:rPr lang="en-US" dirty="0" smtClean="0"/>
              <a:t>Having killed a few sentries in front of the king’s tent, he was dragged into the tent by some Etruscan soldiers.</a:t>
            </a:r>
          </a:p>
          <a:p>
            <a:endParaRPr lang="en-US" dirty="0" smtClean="0"/>
          </a:p>
          <a:p>
            <a:r>
              <a:rPr lang="en-US" dirty="0" smtClean="0"/>
              <a:t>Not taking kindly to the threats of </a:t>
            </a:r>
            <a:r>
              <a:rPr lang="en-US" dirty="0" err="1" smtClean="0"/>
              <a:t>Mucius</a:t>
            </a:r>
            <a:r>
              <a:rPr lang="en-US" dirty="0" smtClean="0"/>
              <a:t>, king tried to force information from the Roman by placing his left hand over a burning brazier.</a:t>
            </a:r>
          </a:p>
          <a:p>
            <a:endParaRPr lang="en-US" dirty="0" smtClean="0"/>
          </a:p>
          <a:p>
            <a:r>
              <a:rPr lang="en-US" dirty="0" smtClean="0"/>
              <a:t>Knowing not what to do with him, </a:t>
            </a:r>
            <a:r>
              <a:rPr lang="en-US" dirty="0" err="1" smtClean="0"/>
              <a:t>Porsenna</a:t>
            </a:r>
            <a:r>
              <a:rPr lang="en-US" dirty="0" smtClean="0"/>
              <a:t> released </a:t>
            </a:r>
            <a:r>
              <a:rPr lang="en-US" dirty="0" err="1" smtClean="0"/>
              <a:t>Mucius</a:t>
            </a:r>
            <a:r>
              <a:rPr lang="en-US" dirty="0" smtClean="0"/>
              <a:t>.</a:t>
            </a:r>
          </a:p>
          <a:p>
            <a:endParaRPr lang="en-US" dirty="0" smtClean="0"/>
          </a:p>
          <a:p>
            <a:r>
              <a:rPr lang="en-US" dirty="0" smtClean="0"/>
              <a:t>The Senate gave him land across the Tiber (known as the </a:t>
            </a:r>
            <a:r>
              <a:rPr lang="en-US" dirty="0" err="1" smtClean="0"/>
              <a:t>Mucian</a:t>
            </a:r>
            <a:r>
              <a:rPr lang="en-US" dirty="0" smtClean="0"/>
              <a:t> Meadow)</a:t>
            </a:r>
          </a:p>
          <a:p>
            <a:r>
              <a:rPr lang="en-US" dirty="0" smtClean="0"/>
              <a:t>He was given the nickname “</a:t>
            </a:r>
            <a:r>
              <a:rPr lang="en-US" dirty="0" err="1" smtClean="0"/>
              <a:t>Scaevola</a:t>
            </a:r>
            <a:r>
              <a:rPr lang="en-US" dirty="0" smtClean="0"/>
              <a:t>” meaning left-handed (since his right was mauled by fire). </a:t>
            </a:r>
            <a:endParaRPr lang="en-US" dirty="0"/>
          </a:p>
        </p:txBody>
      </p:sp>
      <p:pic>
        <p:nvPicPr>
          <p:cNvPr id="7" name="Content Placeholder 6" descr="Mucius_Scaevola_vor_Porsenna_Rubens_van_Dyck.jpg"/>
          <p:cNvPicPr>
            <a:picLocks noGrp="1" noChangeAspect="1"/>
          </p:cNvPicPr>
          <p:nvPr>
            <p:ph sz="half" idx="1"/>
          </p:nvPr>
        </p:nvPicPr>
        <p:blipFill>
          <a:blip r:embed="rId2" cstate="print"/>
          <a:stretch>
            <a:fillRect/>
          </a:stretch>
        </p:blipFill>
        <p:spPr>
          <a:xfrm>
            <a:off x="4038600" y="127491"/>
            <a:ext cx="4495800" cy="543041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Peace</a:t>
            </a:r>
            <a:endParaRPr lang="en-US" dirty="0"/>
          </a:p>
        </p:txBody>
      </p:sp>
      <p:sp>
        <p:nvSpPr>
          <p:cNvPr id="3" name="Text Placeholder 2"/>
          <p:cNvSpPr>
            <a:spLocks noGrp="1"/>
          </p:cNvSpPr>
          <p:nvPr>
            <p:ph type="body" idx="2"/>
          </p:nvPr>
        </p:nvSpPr>
        <p:spPr/>
        <p:txBody>
          <a:bodyPr/>
          <a:lstStyle/>
          <a:p>
            <a:r>
              <a:rPr lang="en-US" dirty="0" smtClean="0"/>
              <a:t>Thinking that </a:t>
            </a:r>
            <a:r>
              <a:rPr lang="en-US" dirty="0" err="1" smtClean="0"/>
              <a:t>Horatius</a:t>
            </a:r>
            <a:r>
              <a:rPr lang="en-US" dirty="0" smtClean="0"/>
              <a:t> and </a:t>
            </a:r>
            <a:r>
              <a:rPr lang="en-US" dirty="0" err="1" smtClean="0"/>
              <a:t>Scaevola</a:t>
            </a:r>
            <a:r>
              <a:rPr lang="en-US" dirty="0" smtClean="0"/>
              <a:t> were all that Rome had to offer, </a:t>
            </a:r>
            <a:r>
              <a:rPr lang="en-US" dirty="0" err="1" smtClean="0"/>
              <a:t>Porsenna</a:t>
            </a:r>
            <a:r>
              <a:rPr lang="en-US" dirty="0" smtClean="0"/>
              <a:t> aimed for peace.</a:t>
            </a:r>
          </a:p>
          <a:p>
            <a:endParaRPr lang="en-US" dirty="0" smtClean="0"/>
          </a:p>
          <a:p>
            <a:r>
              <a:rPr lang="en-US" dirty="0" smtClean="0"/>
              <a:t>The </a:t>
            </a:r>
            <a:r>
              <a:rPr lang="en-US" dirty="0" err="1" smtClean="0"/>
              <a:t>Tarquins</a:t>
            </a:r>
            <a:r>
              <a:rPr lang="en-US" dirty="0" smtClean="0"/>
              <a:t>, cousins of </a:t>
            </a:r>
            <a:r>
              <a:rPr lang="en-US" dirty="0" err="1" smtClean="0"/>
              <a:t>Porsenna</a:t>
            </a:r>
            <a:r>
              <a:rPr lang="en-US" dirty="0" smtClean="0"/>
              <a:t>, wanted their line of kings to be restored.  The Romans refused.</a:t>
            </a:r>
          </a:p>
          <a:p>
            <a:endParaRPr lang="en-US" dirty="0" smtClean="0"/>
          </a:p>
          <a:p>
            <a:r>
              <a:rPr lang="en-US" dirty="0" err="1" smtClean="0"/>
              <a:t>Porsenna</a:t>
            </a:r>
            <a:r>
              <a:rPr lang="en-US" dirty="0" smtClean="0"/>
              <a:t> lifted the siege in turn and gave back some of the land and hostages to the Romans.</a:t>
            </a:r>
          </a:p>
          <a:p>
            <a:endParaRPr lang="en-US" dirty="0" smtClean="0"/>
          </a:p>
          <a:p>
            <a:r>
              <a:rPr lang="en-US" dirty="0" smtClean="0"/>
              <a:t>One of them was a woman who demonstrated that audacity was not  isolated  only  to Roman men…</a:t>
            </a:r>
          </a:p>
          <a:p>
            <a:endParaRPr lang="en-US" dirty="0" smtClean="0"/>
          </a:p>
          <a:p>
            <a:endParaRPr lang="en-US" dirty="0"/>
          </a:p>
        </p:txBody>
      </p:sp>
      <p:pic>
        <p:nvPicPr>
          <p:cNvPr id="5" name="Content Placeholder 4" descr="Scaevola and Porsenna.jpg"/>
          <p:cNvPicPr>
            <a:picLocks noGrp="1" noChangeAspect="1"/>
          </p:cNvPicPr>
          <p:nvPr>
            <p:ph sz="half" idx="1"/>
          </p:nvPr>
        </p:nvPicPr>
        <p:blipFill>
          <a:blip r:embed="rId2" cstate="print"/>
          <a:stretch>
            <a:fillRect/>
          </a:stretch>
        </p:blipFill>
        <p:spPr>
          <a:xfrm>
            <a:off x="3575050" y="1042871"/>
            <a:ext cx="5340350" cy="393405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CLOELIa</a:t>
            </a:r>
            <a:endParaRPr lang="en-US" dirty="0"/>
          </a:p>
        </p:txBody>
      </p:sp>
      <p:sp>
        <p:nvSpPr>
          <p:cNvPr id="3" name="Text Placeholder 2"/>
          <p:cNvSpPr>
            <a:spLocks noGrp="1"/>
          </p:cNvSpPr>
          <p:nvPr>
            <p:ph type="body" idx="2"/>
          </p:nvPr>
        </p:nvSpPr>
        <p:spPr/>
        <p:txBody>
          <a:bodyPr>
            <a:normAutofit lnSpcReduction="10000"/>
          </a:bodyPr>
          <a:lstStyle/>
          <a:p>
            <a:r>
              <a:rPr lang="en-US" dirty="0" smtClean="0"/>
              <a:t>The Roman matron </a:t>
            </a:r>
            <a:r>
              <a:rPr lang="en-US" dirty="0" err="1" smtClean="0"/>
              <a:t>Cloelia</a:t>
            </a:r>
            <a:r>
              <a:rPr lang="en-US" dirty="0" smtClean="0"/>
              <a:t> led a group of Roman women across the Tiber despite the Etruscan arrows.</a:t>
            </a:r>
          </a:p>
          <a:p>
            <a:endParaRPr lang="en-US" dirty="0" smtClean="0"/>
          </a:p>
          <a:p>
            <a:r>
              <a:rPr lang="en-US" dirty="0" smtClean="0"/>
              <a:t>He ordered the woman be returned to him.  Having sent his messengers out, his heart grew soft for the woman.  His new condition for the Romans was that if she were returned to him, that she would not be harmed.</a:t>
            </a:r>
          </a:p>
          <a:p>
            <a:endParaRPr lang="en-US" dirty="0" smtClean="0"/>
          </a:p>
          <a:p>
            <a:r>
              <a:rPr lang="en-US" dirty="0" smtClean="0"/>
              <a:t>Upon </a:t>
            </a:r>
            <a:r>
              <a:rPr lang="en-US" dirty="0" err="1" smtClean="0"/>
              <a:t>arival</a:t>
            </a:r>
            <a:r>
              <a:rPr lang="en-US" dirty="0" smtClean="0"/>
              <a:t> in the camp, </a:t>
            </a:r>
            <a:r>
              <a:rPr lang="en-US" dirty="0" err="1" smtClean="0"/>
              <a:t>Porsenna</a:t>
            </a:r>
            <a:r>
              <a:rPr lang="en-US" dirty="0" smtClean="0"/>
              <a:t>, having admired </a:t>
            </a:r>
            <a:r>
              <a:rPr lang="en-US" dirty="0" err="1" smtClean="0"/>
              <a:t>Cloelia’s</a:t>
            </a:r>
            <a:r>
              <a:rPr lang="en-US" dirty="0" smtClean="0"/>
              <a:t> courage told her that she could take half of the hostages back with her.</a:t>
            </a:r>
          </a:p>
          <a:p>
            <a:endParaRPr lang="en-US" dirty="0" smtClean="0"/>
          </a:p>
          <a:p>
            <a:r>
              <a:rPr lang="en-US" dirty="0" smtClean="0"/>
              <a:t>She took back with her vulnerable young children, especially boys.  The Romans rewarded her with an equestrian statue at the head of the Via Sacra.</a:t>
            </a:r>
          </a:p>
        </p:txBody>
      </p:sp>
      <p:pic>
        <p:nvPicPr>
          <p:cNvPr id="5" name="Content Placeholder 4" descr="Clélie_passant_le_Tibre_(Rubens).JPG"/>
          <p:cNvPicPr>
            <a:picLocks noGrp="1" noChangeAspect="1"/>
          </p:cNvPicPr>
          <p:nvPr>
            <p:ph sz="half" idx="1"/>
          </p:nvPr>
        </p:nvPicPr>
        <p:blipFill>
          <a:blip r:embed="rId2" cstate="print"/>
          <a:stretch>
            <a:fillRect/>
          </a:stretch>
        </p:blipFill>
        <p:spPr>
          <a:xfrm>
            <a:off x="3429000" y="683020"/>
            <a:ext cx="5715000" cy="495578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Statue of </a:t>
            </a:r>
            <a:r>
              <a:rPr lang="en-US" dirty="0" err="1" smtClean="0"/>
              <a:t>Cloelia</a:t>
            </a:r>
            <a:r>
              <a:rPr lang="en-US" dirty="0" smtClean="0"/>
              <a:t> in the via sacra</a:t>
            </a:r>
            <a:endParaRPr lang="en-US" dirty="0"/>
          </a:p>
        </p:txBody>
      </p:sp>
      <p:sp>
        <p:nvSpPr>
          <p:cNvPr id="3" name="Text Placeholder 2"/>
          <p:cNvSpPr>
            <a:spLocks noGrp="1"/>
          </p:cNvSpPr>
          <p:nvPr>
            <p:ph type="body" idx="2"/>
          </p:nvPr>
        </p:nvSpPr>
        <p:spPr/>
        <p:txBody>
          <a:bodyPr/>
          <a:lstStyle/>
          <a:p>
            <a:r>
              <a:rPr lang="en-US" dirty="0" smtClean="0"/>
              <a:t>Realizing that he had greater business to deal with in </a:t>
            </a:r>
            <a:r>
              <a:rPr lang="en-US" dirty="0" err="1" smtClean="0"/>
              <a:t>Clusium</a:t>
            </a:r>
            <a:r>
              <a:rPr lang="en-US" dirty="0" smtClean="0"/>
              <a:t>, </a:t>
            </a:r>
            <a:r>
              <a:rPr lang="en-US" dirty="0" err="1" smtClean="0"/>
              <a:t>Porsenna</a:t>
            </a:r>
            <a:r>
              <a:rPr lang="en-US" dirty="0" smtClean="0"/>
              <a:t> left Rome and his cousins, whom he realized he never liked too much anyways, to their own fate. </a:t>
            </a:r>
            <a:r>
              <a:rPr lang="en-US" dirty="0" smtClean="0">
                <a:sym typeface="Wingdings" pitchFamily="2" charset="2"/>
              </a:rPr>
              <a:t> </a:t>
            </a:r>
            <a:endParaRPr lang="en-US" dirty="0"/>
          </a:p>
        </p:txBody>
      </p:sp>
      <p:pic>
        <p:nvPicPr>
          <p:cNvPr id="5" name="Content Placeholder 4" descr="cloelia2.jpg"/>
          <p:cNvPicPr>
            <a:picLocks noGrp="1" noChangeAspect="1"/>
          </p:cNvPicPr>
          <p:nvPr>
            <p:ph sz="half" idx="1"/>
          </p:nvPr>
        </p:nvPicPr>
        <p:blipFill>
          <a:blip r:embed="rId2" cstate="print"/>
          <a:stretch>
            <a:fillRect/>
          </a:stretch>
        </p:blipFill>
        <p:spPr>
          <a:xfrm>
            <a:off x="4537075" y="800100"/>
            <a:ext cx="3416300" cy="4419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as a republic</a:t>
            </a:r>
            <a:endParaRPr lang="en-US" dirty="0"/>
          </a:p>
        </p:txBody>
      </p:sp>
      <p:sp>
        <p:nvSpPr>
          <p:cNvPr id="3" name="Text Placeholder 2"/>
          <p:cNvSpPr>
            <a:spLocks noGrp="1"/>
          </p:cNvSpPr>
          <p:nvPr>
            <p:ph type="body" idx="2"/>
          </p:nvPr>
        </p:nvSpPr>
        <p:spPr/>
        <p:txBody>
          <a:bodyPr>
            <a:normAutofit/>
          </a:bodyPr>
          <a:lstStyle/>
          <a:p>
            <a:r>
              <a:rPr lang="en-US" dirty="0" smtClean="0"/>
              <a:t>With </a:t>
            </a:r>
            <a:r>
              <a:rPr lang="en-US" dirty="0" err="1" smtClean="0"/>
              <a:t>Porsenna</a:t>
            </a:r>
            <a:r>
              <a:rPr lang="en-US" dirty="0" smtClean="0"/>
              <a:t> and the </a:t>
            </a:r>
            <a:r>
              <a:rPr lang="en-US" dirty="0" err="1" smtClean="0"/>
              <a:t>Tarquins</a:t>
            </a:r>
            <a:r>
              <a:rPr lang="en-US" dirty="0" smtClean="0"/>
              <a:t> gone, Rome became a Republic; a government in which all citizens are equal.</a:t>
            </a:r>
          </a:p>
          <a:p>
            <a:endParaRPr lang="en-US" dirty="0" smtClean="0"/>
          </a:p>
          <a:p>
            <a:r>
              <a:rPr lang="en-US" dirty="0" smtClean="0"/>
              <a:t>However, the idea of equality quickly became a different reality.</a:t>
            </a:r>
          </a:p>
          <a:p>
            <a:endParaRPr lang="en-US" dirty="0" smtClean="0"/>
          </a:p>
          <a:p>
            <a:r>
              <a:rPr lang="en-US" dirty="0" smtClean="0"/>
              <a:t>Rome’s  most wealthiest and powerful citizens, known as aristocrats,  took control of the state and its affairs leaving the plebs to mundane tasks in which the aristocrats had no interest in. </a:t>
            </a:r>
          </a:p>
          <a:p>
            <a:endParaRPr lang="en-US" dirty="0" smtClean="0"/>
          </a:p>
          <a:p>
            <a:r>
              <a:rPr lang="en-US" dirty="0" smtClean="0"/>
              <a:t>The plebs paid taxes and fought in the army.  However, the plebs quickly realized that they had one thing the aristocrats did not: numbers.</a:t>
            </a:r>
          </a:p>
          <a:p>
            <a:endParaRPr lang="en-US" dirty="0" smtClean="0"/>
          </a:p>
        </p:txBody>
      </p:sp>
      <p:pic>
        <p:nvPicPr>
          <p:cNvPr id="5" name="Content Placeholder 4" descr="Spqrstone.jpg"/>
          <p:cNvPicPr>
            <a:picLocks noGrp="1" noChangeAspect="1"/>
          </p:cNvPicPr>
          <p:nvPr>
            <p:ph sz="half" idx="1"/>
          </p:nvPr>
        </p:nvPicPr>
        <p:blipFill>
          <a:blip r:embed="rId2" cstate="print"/>
          <a:stretch>
            <a:fillRect/>
          </a:stretch>
        </p:blipFill>
        <p:spPr>
          <a:xfrm>
            <a:off x="3575050" y="1618739"/>
            <a:ext cx="5340350" cy="278232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Rebellion</a:t>
            </a:r>
            <a:endParaRPr lang="en-US" dirty="0"/>
          </a:p>
        </p:txBody>
      </p:sp>
      <p:sp>
        <p:nvSpPr>
          <p:cNvPr id="3" name="Text Placeholder 2"/>
          <p:cNvSpPr>
            <a:spLocks noGrp="1"/>
          </p:cNvSpPr>
          <p:nvPr>
            <p:ph type="body" idx="2"/>
          </p:nvPr>
        </p:nvSpPr>
        <p:spPr/>
        <p:txBody>
          <a:bodyPr>
            <a:normAutofit lnSpcReduction="10000"/>
          </a:bodyPr>
          <a:lstStyle/>
          <a:p>
            <a:r>
              <a:rPr lang="en-US" dirty="0" smtClean="0"/>
              <a:t>Early in the Republic a skirmish flared among the plebs which gave great concern to the powerful aristocrats.</a:t>
            </a:r>
          </a:p>
          <a:p>
            <a:endParaRPr lang="en-US" dirty="0" smtClean="0"/>
          </a:p>
          <a:p>
            <a:r>
              <a:rPr lang="en-US" dirty="0" smtClean="0"/>
              <a:t>With the plebs fleeing to the mountains, the aristocrats send </a:t>
            </a:r>
            <a:r>
              <a:rPr lang="en-US" dirty="0" err="1" smtClean="0"/>
              <a:t>Menenius</a:t>
            </a:r>
            <a:r>
              <a:rPr lang="en-US" dirty="0" smtClean="0"/>
              <a:t> Agrippa, a man with a persuasive tongue, to talk the plebs back to Rome.</a:t>
            </a:r>
          </a:p>
          <a:p>
            <a:endParaRPr lang="en-US" dirty="0" smtClean="0"/>
          </a:p>
          <a:p>
            <a:r>
              <a:rPr lang="en-US" dirty="0" smtClean="0"/>
              <a:t>He told a story to the plebs about a human body whose parts went on strike against the stomach because they all worked to feed it, while it did nothing but eat.</a:t>
            </a:r>
          </a:p>
          <a:p>
            <a:endParaRPr lang="en-US" dirty="0" smtClean="0"/>
          </a:p>
          <a:p>
            <a:r>
              <a:rPr lang="en-US" dirty="0" smtClean="0"/>
              <a:t>The plebs agreed,  but not before they negotiated to have representation in the Senate; a Tribune of the Plebs, an office with veto power and immunity. </a:t>
            </a:r>
            <a:endParaRPr lang="en-US" dirty="0"/>
          </a:p>
        </p:txBody>
      </p:sp>
      <p:pic>
        <p:nvPicPr>
          <p:cNvPr id="5" name="Content Placeholder 4" descr="A005954.jpg"/>
          <p:cNvPicPr>
            <a:picLocks noGrp="1" noChangeAspect="1"/>
          </p:cNvPicPr>
          <p:nvPr>
            <p:ph sz="half" idx="1"/>
          </p:nvPr>
        </p:nvPicPr>
        <p:blipFill>
          <a:blip r:embed="rId2" cstate="print"/>
          <a:stretch>
            <a:fillRect/>
          </a:stretch>
        </p:blipFill>
        <p:spPr>
          <a:xfrm>
            <a:off x="3293096" y="1252382"/>
            <a:ext cx="5622304" cy="370061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Dictator: </a:t>
            </a:r>
            <a:r>
              <a:rPr lang="en-US" dirty="0" err="1" smtClean="0"/>
              <a:t>lucius</a:t>
            </a:r>
            <a:r>
              <a:rPr lang="en-US" dirty="0" smtClean="0"/>
              <a:t> </a:t>
            </a:r>
            <a:r>
              <a:rPr lang="en-US" dirty="0" err="1" smtClean="0"/>
              <a:t>quinctius</a:t>
            </a:r>
            <a:r>
              <a:rPr lang="en-US" dirty="0" smtClean="0"/>
              <a:t> </a:t>
            </a:r>
            <a:r>
              <a:rPr lang="en-US" dirty="0" err="1" smtClean="0"/>
              <a:t>cincinnatus</a:t>
            </a:r>
            <a:r>
              <a:rPr lang="en-US" dirty="0" smtClean="0"/>
              <a:t> </a:t>
            </a:r>
            <a:endParaRPr lang="en-US" dirty="0"/>
          </a:p>
        </p:txBody>
      </p:sp>
      <p:sp>
        <p:nvSpPr>
          <p:cNvPr id="3" name="Text Placeholder 2"/>
          <p:cNvSpPr>
            <a:spLocks noGrp="1"/>
          </p:cNvSpPr>
          <p:nvPr>
            <p:ph type="body" idx="2"/>
          </p:nvPr>
        </p:nvSpPr>
        <p:spPr/>
        <p:txBody>
          <a:bodyPr>
            <a:normAutofit lnSpcReduction="10000"/>
          </a:bodyPr>
          <a:lstStyle/>
          <a:p>
            <a:r>
              <a:rPr lang="en-US" dirty="0" smtClean="0"/>
              <a:t>In 458 BCE, the consuls </a:t>
            </a:r>
            <a:r>
              <a:rPr lang="en-US" dirty="0" err="1" smtClean="0"/>
              <a:t>Nautius</a:t>
            </a:r>
            <a:r>
              <a:rPr lang="en-US" dirty="0" smtClean="0"/>
              <a:t> and </a:t>
            </a:r>
            <a:r>
              <a:rPr lang="en-US" dirty="0" err="1" smtClean="0"/>
              <a:t>Minucius</a:t>
            </a:r>
            <a:r>
              <a:rPr lang="en-US" dirty="0" smtClean="0"/>
              <a:t>  set out to take care of two neighboring tribes: the </a:t>
            </a:r>
            <a:r>
              <a:rPr lang="en-US" dirty="0" err="1" smtClean="0"/>
              <a:t>Aequi</a:t>
            </a:r>
            <a:r>
              <a:rPr lang="en-US" dirty="0" smtClean="0"/>
              <a:t> and the </a:t>
            </a:r>
            <a:r>
              <a:rPr lang="en-US" dirty="0" err="1" smtClean="0"/>
              <a:t>Sabines</a:t>
            </a:r>
            <a:r>
              <a:rPr lang="en-US" dirty="0" smtClean="0"/>
              <a:t>.</a:t>
            </a:r>
          </a:p>
          <a:p>
            <a:endParaRPr lang="en-US" dirty="0" smtClean="0"/>
          </a:p>
          <a:p>
            <a:r>
              <a:rPr lang="en-US" dirty="0" err="1" smtClean="0"/>
              <a:t>Munucius</a:t>
            </a:r>
            <a:r>
              <a:rPr lang="en-US" dirty="0" smtClean="0"/>
              <a:t>, once encamped in </a:t>
            </a:r>
            <a:r>
              <a:rPr lang="en-US" dirty="0" err="1" smtClean="0"/>
              <a:t>Aequi</a:t>
            </a:r>
            <a:r>
              <a:rPr lang="en-US" dirty="0" smtClean="0"/>
              <a:t> </a:t>
            </a:r>
            <a:r>
              <a:rPr lang="en-US" dirty="0" err="1" smtClean="0"/>
              <a:t>terrority</a:t>
            </a:r>
            <a:r>
              <a:rPr lang="en-US" dirty="0" smtClean="0"/>
              <a:t>, refused to leave his site.  Having recognized this, the enemies besieged the camp.  Five horseman managed to flee and relay the message to the Senate in Rome.</a:t>
            </a:r>
          </a:p>
          <a:p>
            <a:endParaRPr lang="en-US" dirty="0" smtClean="0"/>
          </a:p>
          <a:p>
            <a:r>
              <a:rPr lang="en-US" dirty="0" smtClean="0"/>
              <a:t>The Senate appointed a legal dictatorship (a six month office) to Cincinnatus to handle the problem. When messengers from the Senate went to Cincinnatus, they found him tending to his fields. </a:t>
            </a:r>
          </a:p>
          <a:p>
            <a:endParaRPr lang="en-US" dirty="0" smtClean="0"/>
          </a:p>
          <a:p>
            <a:r>
              <a:rPr lang="en-US" dirty="0" smtClean="0"/>
              <a:t>Having put on his toga (a sign of dignity) as we he was requested by Roman curriers,  he set aside his plow and marched with his recruits. </a:t>
            </a:r>
          </a:p>
        </p:txBody>
      </p:sp>
      <p:pic>
        <p:nvPicPr>
          <p:cNvPr id="5" name="Content Placeholder 4" descr="118636-004-960C3ED1.jpg"/>
          <p:cNvPicPr>
            <a:picLocks noGrp="1" noChangeAspect="1"/>
          </p:cNvPicPr>
          <p:nvPr>
            <p:ph sz="half" idx="1"/>
          </p:nvPr>
        </p:nvPicPr>
        <p:blipFill>
          <a:blip r:embed="rId2" cstate="print"/>
          <a:stretch>
            <a:fillRect/>
          </a:stretch>
        </p:blipFill>
        <p:spPr>
          <a:xfrm>
            <a:off x="4419600" y="190108"/>
            <a:ext cx="3962400" cy="522897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true dictator</a:t>
            </a:r>
            <a:endParaRPr lang="en-US" dirty="0"/>
          </a:p>
        </p:txBody>
      </p:sp>
      <p:sp>
        <p:nvSpPr>
          <p:cNvPr id="3" name="Text Placeholder 2"/>
          <p:cNvSpPr>
            <a:spLocks noGrp="1"/>
          </p:cNvSpPr>
          <p:nvPr>
            <p:ph type="body" idx="2"/>
          </p:nvPr>
        </p:nvSpPr>
        <p:spPr/>
        <p:txBody>
          <a:bodyPr/>
          <a:lstStyle/>
          <a:p>
            <a:r>
              <a:rPr lang="en-US" dirty="0" smtClean="0"/>
              <a:t>When the army of Cincinnatus arrived, the </a:t>
            </a:r>
            <a:r>
              <a:rPr lang="en-US" dirty="0" err="1" smtClean="0"/>
              <a:t>Aequi</a:t>
            </a:r>
            <a:r>
              <a:rPr lang="en-US" dirty="0" smtClean="0"/>
              <a:t> found themselves in a “sandwich”.  When the soldiers of </a:t>
            </a:r>
            <a:r>
              <a:rPr lang="en-US" dirty="0" err="1" smtClean="0"/>
              <a:t>Minucius</a:t>
            </a:r>
            <a:r>
              <a:rPr lang="en-US" dirty="0" smtClean="0"/>
              <a:t> heard a Latin cry, they charged forth.  Roman sword eventually meet Roman sword, and Cincinnatus had his victory.</a:t>
            </a:r>
          </a:p>
          <a:p>
            <a:endParaRPr lang="en-US" dirty="0" smtClean="0"/>
          </a:p>
          <a:p>
            <a:r>
              <a:rPr lang="en-US" dirty="0" smtClean="0"/>
              <a:t>Upon his triumphant return, Cincinnatus set aside his role as dictator and took back up his plow. </a:t>
            </a:r>
            <a:endParaRPr lang="en-US" dirty="0"/>
          </a:p>
        </p:txBody>
      </p:sp>
      <p:pic>
        <p:nvPicPr>
          <p:cNvPr id="5" name="Content Placeholder 4" descr="Cincinato_abandona_el_arado_para_dictar_leyes_a_Roma,_c.1806_de_Juan_Antonio_Ribera.jpg"/>
          <p:cNvPicPr>
            <a:picLocks noGrp="1" noChangeAspect="1"/>
          </p:cNvPicPr>
          <p:nvPr>
            <p:ph sz="half" idx="1"/>
          </p:nvPr>
        </p:nvPicPr>
        <p:blipFill>
          <a:blip r:embed="rId2" cstate="print"/>
          <a:stretch>
            <a:fillRect/>
          </a:stretch>
        </p:blipFill>
        <p:spPr>
          <a:xfrm>
            <a:off x="3575050" y="1033970"/>
            <a:ext cx="5340350" cy="395185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 continues</a:t>
            </a:r>
            <a:endParaRPr lang="en-US" dirty="0"/>
          </a:p>
        </p:txBody>
      </p:sp>
      <p:sp>
        <p:nvSpPr>
          <p:cNvPr id="3" name="Text Placeholder 2"/>
          <p:cNvSpPr>
            <a:spLocks noGrp="1"/>
          </p:cNvSpPr>
          <p:nvPr>
            <p:ph type="body" idx="2"/>
          </p:nvPr>
        </p:nvSpPr>
        <p:spPr/>
        <p:txBody>
          <a:bodyPr/>
          <a:lstStyle/>
          <a:p>
            <a:r>
              <a:rPr lang="en-US" dirty="0" smtClean="0"/>
              <a:t>Tension between the plebs and the aristocrats continued.  At least during the monarchy a </a:t>
            </a:r>
            <a:r>
              <a:rPr lang="en-US" dirty="0" err="1" smtClean="0"/>
              <a:t>pleb</a:t>
            </a:r>
            <a:r>
              <a:rPr lang="en-US" dirty="0" smtClean="0"/>
              <a:t> could appeal to the king.  The Roman magistrates  changed ever year which was not conducive for a good appeal system.</a:t>
            </a:r>
          </a:p>
          <a:p>
            <a:endParaRPr lang="en-US" dirty="0" smtClean="0"/>
          </a:p>
          <a:p>
            <a:r>
              <a:rPr lang="en-US" dirty="0" smtClean="0"/>
              <a:t>In 452 BCE, the Romans created a board of ten aristocrats called </a:t>
            </a:r>
            <a:r>
              <a:rPr lang="en-US" b="1" dirty="0" err="1" smtClean="0"/>
              <a:t>decemvirs</a:t>
            </a:r>
            <a:r>
              <a:rPr lang="en-US" dirty="0" smtClean="0"/>
              <a:t> to establish a set of laws called the </a:t>
            </a:r>
            <a:r>
              <a:rPr lang="en-US" b="1" dirty="0" smtClean="0"/>
              <a:t>Twelve Tables</a:t>
            </a:r>
            <a:r>
              <a:rPr lang="en-US" dirty="0" smtClean="0"/>
              <a:t> to display the laws at the request of the plebs. </a:t>
            </a:r>
          </a:p>
          <a:p>
            <a:endParaRPr lang="en-US" dirty="0" smtClean="0"/>
          </a:p>
          <a:p>
            <a:r>
              <a:rPr lang="en-US" dirty="0" smtClean="0"/>
              <a:t>Headed by </a:t>
            </a:r>
            <a:r>
              <a:rPr lang="en-US" dirty="0" err="1" smtClean="0"/>
              <a:t>Appius</a:t>
            </a:r>
            <a:r>
              <a:rPr lang="en-US" dirty="0" smtClean="0"/>
              <a:t> Claudius </a:t>
            </a:r>
            <a:r>
              <a:rPr lang="en-US" dirty="0" err="1" smtClean="0"/>
              <a:t>Decemvir</a:t>
            </a:r>
            <a:r>
              <a:rPr lang="en-US" dirty="0" smtClean="0"/>
              <a:t> headed the commission, which  enjoyed virtually unlimited authority.  </a:t>
            </a:r>
            <a:r>
              <a:rPr lang="en-US" dirty="0" err="1" smtClean="0"/>
              <a:t>Appius</a:t>
            </a:r>
            <a:r>
              <a:rPr lang="en-US" dirty="0" smtClean="0"/>
              <a:t> Claudius was erased from history after abusing this power after the tables were displayed in 449 BCE</a:t>
            </a:r>
            <a:endParaRPr lang="en-US" dirty="0"/>
          </a:p>
        </p:txBody>
      </p:sp>
      <p:pic>
        <p:nvPicPr>
          <p:cNvPr id="5" name="Content Placeholder 4" descr="62005017_7fba26a4f7_z.jpg"/>
          <p:cNvPicPr>
            <a:picLocks noGrp="1" noChangeAspect="1"/>
          </p:cNvPicPr>
          <p:nvPr>
            <p:ph sz="half" idx="1"/>
          </p:nvPr>
        </p:nvPicPr>
        <p:blipFill>
          <a:blip r:embed="rId2" cstate="print"/>
          <a:stretch>
            <a:fillRect/>
          </a:stretch>
        </p:blipFill>
        <p:spPr>
          <a:xfrm>
            <a:off x="3575050" y="1007269"/>
            <a:ext cx="5340350" cy="400526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a:t>
            </a:r>
            <a:r>
              <a:rPr lang="en-US" dirty="0" err="1" smtClean="0"/>
              <a:t>romulus</a:t>
            </a:r>
            <a:endParaRPr lang="en-US" dirty="0"/>
          </a:p>
        </p:txBody>
      </p:sp>
      <p:sp>
        <p:nvSpPr>
          <p:cNvPr id="7" name="Text Placeholder 6"/>
          <p:cNvSpPr>
            <a:spLocks noGrp="1"/>
          </p:cNvSpPr>
          <p:nvPr>
            <p:ph type="body" idx="2"/>
          </p:nvPr>
        </p:nvSpPr>
        <p:spPr/>
        <p:txBody>
          <a:bodyPr/>
          <a:lstStyle/>
          <a:p>
            <a:r>
              <a:rPr lang="en-US" dirty="0" smtClean="0"/>
              <a:t>First of the seven kings of Rome</a:t>
            </a:r>
          </a:p>
          <a:p>
            <a:endParaRPr lang="en-US" dirty="0" smtClean="0"/>
          </a:p>
          <a:p>
            <a:r>
              <a:rPr lang="en-US" dirty="0" smtClean="0"/>
              <a:t>Killed his brother Romulus to become sole ruler of Rome</a:t>
            </a:r>
          </a:p>
          <a:p>
            <a:endParaRPr lang="en-US" dirty="0" smtClean="0"/>
          </a:p>
          <a:p>
            <a:r>
              <a:rPr lang="en-US" dirty="0" smtClean="0"/>
              <a:t>Ruled bilaterally with a Sabine named Titus </a:t>
            </a:r>
            <a:r>
              <a:rPr lang="en-US" dirty="0" err="1" smtClean="0"/>
              <a:t>Tatius</a:t>
            </a:r>
            <a:r>
              <a:rPr lang="en-US" dirty="0" smtClean="0"/>
              <a:t>. Their rule together was short lived</a:t>
            </a:r>
          </a:p>
          <a:p>
            <a:endParaRPr lang="en-US" dirty="0" smtClean="0"/>
          </a:p>
          <a:p>
            <a:r>
              <a:rPr lang="en-US" dirty="0" smtClean="0"/>
              <a:t>One day in the Senate which was founded by Romulus, (100 elders as advisers) a cloud enveloped around  Rome’ first king.  When the cloud dispersed, the ruler was nowhere to be found.</a:t>
            </a:r>
          </a:p>
          <a:p>
            <a:endParaRPr lang="en-US" dirty="0" smtClean="0"/>
          </a:p>
          <a:p>
            <a:r>
              <a:rPr lang="en-US" dirty="0" smtClean="0"/>
              <a:t>Was he assassinated by the Senate?</a:t>
            </a:r>
          </a:p>
          <a:p>
            <a:r>
              <a:rPr lang="en-US" dirty="0" smtClean="0"/>
              <a:t>Was he carried off to live with the gods as the god </a:t>
            </a:r>
            <a:r>
              <a:rPr lang="en-US" dirty="0" err="1" smtClean="0"/>
              <a:t>Quirinus</a:t>
            </a:r>
            <a:r>
              <a:rPr lang="en-US" dirty="0" smtClean="0"/>
              <a:t> as the Senate proclaimed?</a:t>
            </a:r>
          </a:p>
        </p:txBody>
      </p:sp>
      <p:pic>
        <p:nvPicPr>
          <p:cNvPr id="8" name="Content Placeholder 7" descr="romulus_remus_babies.jpg"/>
          <p:cNvPicPr>
            <a:picLocks noGrp="1" noChangeAspect="1"/>
          </p:cNvPicPr>
          <p:nvPr>
            <p:ph sz="half" idx="1"/>
          </p:nvPr>
        </p:nvPicPr>
        <p:blipFill>
          <a:blip r:embed="rId2" cstate="print"/>
          <a:stretch>
            <a:fillRect/>
          </a:stretch>
        </p:blipFill>
        <p:spPr>
          <a:xfrm>
            <a:off x="4465553" y="109474"/>
            <a:ext cx="3687847" cy="560552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dictator: Marcus </a:t>
            </a:r>
            <a:r>
              <a:rPr lang="en-US" dirty="0" err="1" smtClean="0"/>
              <a:t>furius</a:t>
            </a:r>
            <a:r>
              <a:rPr lang="en-US" dirty="0" smtClean="0"/>
              <a:t> Camillus</a:t>
            </a:r>
            <a:endParaRPr lang="en-US" dirty="0"/>
          </a:p>
        </p:txBody>
      </p:sp>
      <p:sp>
        <p:nvSpPr>
          <p:cNvPr id="3" name="Text Placeholder 2"/>
          <p:cNvSpPr>
            <a:spLocks noGrp="1"/>
          </p:cNvSpPr>
          <p:nvPr>
            <p:ph type="body" idx="2"/>
          </p:nvPr>
        </p:nvSpPr>
        <p:spPr/>
        <p:txBody>
          <a:bodyPr/>
          <a:lstStyle/>
          <a:p>
            <a:r>
              <a:rPr lang="en-US" dirty="0" smtClean="0"/>
              <a:t>50 years later, the difficult task of taking the neighboring Etruscan tribes was given to Camillus.</a:t>
            </a:r>
          </a:p>
          <a:p>
            <a:endParaRPr lang="en-US" dirty="0" smtClean="0"/>
          </a:p>
          <a:p>
            <a:r>
              <a:rPr lang="en-US" dirty="0" smtClean="0"/>
              <a:t>Camillus observed that his ten-year siege of Veii showed little result, but noticed that the people of Veii could never be taken as long as their Lake </a:t>
            </a:r>
            <a:r>
              <a:rPr lang="en-US" dirty="0" err="1" smtClean="0"/>
              <a:t>Albanus</a:t>
            </a:r>
            <a:r>
              <a:rPr lang="en-US" dirty="0" smtClean="0"/>
              <a:t> still had water.</a:t>
            </a:r>
          </a:p>
          <a:p>
            <a:endParaRPr lang="en-US" dirty="0" smtClean="0"/>
          </a:p>
          <a:p>
            <a:r>
              <a:rPr lang="en-US" dirty="0" smtClean="0"/>
              <a:t>Camillus drained the lake and took the city from its defenders.</a:t>
            </a:r>
          </a:p>
          <a:p>
            <a:endParaRPr lang="en-US" dirty="0" smtClean="0"/>
          </a:p>
          <a:p>
            <a:r>
              <a:rPr lang="en-US" smtClean="0"/>
              <a:t>Thus began </a:t>
            </a:r>
            <a:r>
              <a:rPr lang="en-US" dirty="0" smtClean="0"/>
              <a:t>Roman expansionism. </a:t>
            </a:r>
            <a:endParaRPr lang="en-US" dirty="0"/>
          </a:p>
        </p:txBody>
      </p:sp>
      <p:pic>
        <p:nvPicPr>
          <p:cNvPr id="5" name="Content Placeholder 4" descr="marcus_furius_camillus_dc365_b.jpg"/>
          <p:cNvPicPr>
            <a:picLocks noGrp="1" noChangeAspect="1"/>
          </p:cNvPicPr>
          <p:nvPr>
            <p:ph sz="half" idx="1"/>
          </p:nvPr>
        </p:nvPicPr>
        <p:blipFill>
          <a:blip r:embed="rId2" cstate="print"/>
          <a:stretch>
            <a:fillRect/>
          </a:stretch>
        </p:blipFill>
        <p:spPr>
          <a:xfrm>
            <a:off x="3390173" y="990600"/>
            <a:ext cx="5710104" cy="40386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Camillus’ siege of the </a:t>
            </a:r>
            <a:r>
              <a:rPr lang="en-US" dirty="0" err="1" smtClean="0"/>
              <a:t>etruscan</a:t>
            </a:r>
            <a:r>
              <a:rPr lang="en-US" dirty="0" smtClean="0"/>
              <a:t> city of </a:t>
            </a:r>
            <a:r>
              <a:rPr lang="en-US" dirty="0" err="1" smtClean="0"/>
              <a:t>falerii</a:t>
            </a:r>
            <a:endParaRPr lang="en-US" dirty="0"/>
          </a:p>
        </p:txBody>
      </p:sp>
      <p:sp>
        <p:nvSpPr>
          <p:cNvPr id="3" name="Text Placeholder 2"/>
          <p:cNvSpPr>
            <a:spLocks noGrp="1"/>
          </p:cNvSpPr>
          <p:nvPr>
            <p:ph type="body" idx="2"/>
          </p:nvPr>
        </p:nvSpPr>
        <p:spPr/>
        <p:txBody>
          <a:bodyPr/>
          <a:lstStyle/>
          <a:p>
            <a:r>
              <a:rPr lang="en-US" dirty="0" smtClean="0"/>
              <a:t>Soon, Camillus moved on to siege the Etruscan city of </a:t>
            </a:r>
            <a:r>
              <a:rPr lang="en-US" dirty="0" err="1" smtClean="0"/>
              <a:t>Falerii</a:t>
            </a:r>
            <a:endParaRPr lang="en-US" dirty="0" smtClean="0"/>
          </a:p>
          <a:p>
            <a:endParaRPr lang="en-US" dirty="0" smtClean="0"/>
          </a:p>
          <a:p>
            <a:r>
              <a:rPr lang="en-US" dirty="0" smtClean="0"/>
              <a:t>There Camillus meet a witty school teacher who brought the sons of the leaders to his camp.  He would agree to exchange the children for gold.</a:t>
            </a:r>
          </a:p>
          <a:p>
            <a:endParaRPr lang="en-US" dirty="0" smtClean="0"/>
          </a:p>
          <a:p>
            <a:r>
              <a:rPr lang="en-US" dirty="0" smtClean="0"/>
              <a:t>Refusing the terms, Camillus claimed that the Army of the Roman People did not wage war on children and he had them sent back to their parents.</a:t>
            </a:r>
          </a:p>
          <a:p>
            <a:endParaRPr lang="en-US" dirty="0" smtClean="0"/>
          </a:p>
          <a:p>
            <a:r>
              <a:rPr lang="en-US" dirty="0" smtClean="0"/>
              <a:t>Having been amazed by their enemies’ generosity, the parents of the children agreed to surrender the city.  </a:t>
            </a:r>
            <a:endParaRPr lang="en-US" dirty="0"/>
          </a:p>
        </p:txBody>
      </p:sp>
      <p:pic>
        <p:nvPicPr>
          <p:cNvPr id="5" name="Content Placeholder 4" descr="Camillus_and_the_Schoolmaster_of_Falerii.jpg"/>
          <p:cNvPicPr>
            <a:picLocks noGrp="1" noChangeAspect="1"/>
          </p:cNvPicPr>
          <p:nvPr>
            <p:ph sz="half" idx="1"/>
          </p:nvPr>
        </p:nvPicPr>
        <p:blipFill>
          <a:blip r:embed="rId2" cstate="print"/>
          <a:stretch>
            <a:fillRect/>
          </a:stretch>
        </p:blipFill>
        <p:spPr>
          <a:xfrm>
            <a:off x="3710746" y="609600"/>
            <a:ext cx="5068957" cy="4800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Camillus’ exile</a:t>
            </a:r>
            <a:endParaRPr lang="en-US" dirty="0"/>
          </a:p>
        </p:txBody>
      </p:sp>
      <p:sp>
        <p:nvSpPr>
          <p:cNvPr id="3" name="Text Placeholder 2"/>
          <p:cNvSpPr>
            <a:spLocks noGrp="1"/>
          </p:cNvSpPr>
          <p:nvPr>
            <p:ph type="body" idx="2"/>
          </p:nvPr>
        </p:nvSpPr>
        <p:spPr/>
        <p:txBody>
          <a:bodyPr/>
          <a:lstStyle/>
          <a:p>
            <a:r>
              <a:rPr lang="en-US" dirty="0" smtClean="0"/>
              <a:t>The Romans were very pleased with Camillus because of his ability to win wars in unusual wars which preserved both materials and men.</a:t>
            </a:r>
          </a:p>
          <a:p>
            <a:endParaRPr lang="en-US" dirty="0" smtClean="0"/>
          </a:p>
          <a:p>
            <a:r>
              <a:rPr lang="en-US" dirty="0" smtClean="0"/>
              <a:t>However, soon Camillus became out of favor with the people.  He rode white horses in his Triumphs, something which was symbolic of the gods. </a:t>
            </a:r>
          </a:p>
          <a:p>
            <a:endParaRPr lang="en-US" dirty="0" smtClean="0"/>
          </a:p>
          <a:p>
            <a:r>
              <a:rPr lang="en-US" dirty="0" smtClean="0"/>
              <a:t>It was also suspected that the loot of his army was not being distributed evenly. </a:t>
            </a:r>
          </a:p>
          <a:p>
            <a:endParaRPr lang="en-US" dirty="0" smtClean="0"/>
          </a:p>
          <a:p>
            <a:r>
              <a:rPr lang="en-US" dirty="0" smtClean="0"/>
              <a:t>Camillus was exiled.</a:t>
            </a:r>
          </a:p>
        </p:txBody>
      </p:sp>
      <p:pic>
        <p:nvPicPr>
          <p:cNvPr id="5" name="Content Placeholder 4" descr="00151861_000.jpg"/>
          <p:cNvPicPr>
            <a:picLocks noGrp="1" noChangeAspect="1"/>
          </p:cNvPicPr>
          <p:nvPr>
            <p:ph sz="half" idx="1"/>
          </p:nvPr>
        </p:nvPicPr>
        <p:blipFill>
          <a:blip r:embed="rId2" cstate="print"/>
          <a:stretch>
            <a:fillRect/>
          </a:stretch>
        </p:blipFill>
        <p:spPr>
          <a:xfrm>
            <a:off x="3745080" y="361397"/>
            <a:ext cx="5094120" cy="520120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with the </a:t>
            </a:r>
            <a:r>
              <a:rPr lang="en-US" dirty="0" err="1" smtClean="0"/>
              <a:t>gauls</a:t>
            </a:r>
            <a:endParaRPr lang="en-US" dirty="0"/>
          </a:p>
        </p:txBody>
      </p:sp>
      <p:sp>
        <p:nvSpPr>
          <p:cNvPr id="3" name="Text Placeholder 2"/>
          <p:cNvSpPr>
            <a:spLocks noGrp="1"/>
          </p:cNvSpPr>
          <p:nvPr>
            <p:ph type="body" idx="2"/>
          </p:nvPr>
        </p:nvSpPr>
        <p:spPr/>
        <p:txBody>
          <a:bodyPr>
            <a:normAutofit fontScale="92500" lnSpcReduction="10000"/>
          </a:bodyPr>
          <a:lstStyle/>
          <a:p>
            <a:r>
              <a:rPr lang="en-US" dirty="0" smtClean="0"/>
              <a:t>Camillus’ exile came at a terrible time.  The conquering of the neighboring Etruscan tribes removed a barrier between Rome and Gaul.</a:t>
            </a:r>
          </a:p>
          <a:p>
            <a:endParaRPr lang="en-US" dirty="0" smtClean="0"/>
          </a:p>
          <a:p>
            <a:r>
              <a:rPr lang="en-US" dirty="0" smtClean="0"/>
              <a:t>In 390 BCE, the </a:t>
            </a:r>
            <a:r>
              <a:rPr lang="en-US" dirty="0" err="1" smtClean="0"/>
              <a:t>Gauls</a:t>
            </a:r>
            <a:r>
              <a:rPr lang="en-US" dirty="0" smtClean="0"/>
              <a:t> defeated the Romans at the river </a:t>
            </a:r>
            <a:r>
              <a:rPr lang="en-US" dirty="0" err="1" smtClean="0"/>
              <a:t>Allia</a:t>
            </a:r>
            <a:r>
              <a:rPr lang="en-US" dirty="0" smtClean="0"/>
              <a:t>.  The Romans fled back to the citadel on the Capitoline Hill.  Surrounded, the Romans seemed to be doomed.</a:t>
            </a:r>
          </a:p>
          <a:p>
            <a:endParaRPr lang="en-US" dirty="0" smtClean="0"/>
          </a:p>
          <a:p>
            <a:r>
              <a:rPr lang="en-US" dirty="0" smtClean="0"/>
              <a:t>Swallowing his resentment, Camillus raised a neighboring army and sent aid to the Romans</a:t>
            </a:r>
          </a:p>
          <a:p>
            <a:endParaRPr lang="en-US" dirty="0" smtClean="0"/>
          </a:p>
          <a:p>
            <a:r>
              <a:rPr lang="en-US" dirty="0" smtClean="0"/>
              <a:t>For rescuing the Romans, Livy game Camillus the title “</a:t>
            </a:r>
            <a:r>
              <a:rPr lang="en-US" i="1" dirty="0" err="1" smtClean="0"/>
              <a:t>parens</a:t>
            </a:r>
            <a:r>
              <a:rPr lang="en-US" i="1" dirty="0" smtClean="0"/>
              <a:t> </a:t>
            </a:r>
            <a:r>
              <a:rPr lang="en-US" i="1" dirty="0" err="1" smtClean="0"/>
              <a:t>patriae</a:t>
            </a:r>
            <a:r>
              <a:rPr lang="en-US" i="1" dirty="0" smtClean="0"/>
              <a:t> </a:t>
            </a:r>
            <a:r>
              <a:rPr lang="en-US" i="1" dirty="0" err="1" smtClean="0"/>
              <a:t>conditorque</a:t>
            </a:r>
            <a:r>
              <a:rPr lang="en-US" i="1" dirty="0" smtClean="0"/>
              <a:t> alter urbis”</a:t>
            </a:r>
            <a:r>
              <a:rPr lang="en-US" dirty="0" smtClean="0"/>
              <a:t>; founder of the country and second father of his country.</a:t>
            </a:r>
          </a:p>
          <a:p>
            <a:endParaRPr lang="en-US" dirty="0" smtClean="0"/>
          </a:p>
          <a:p>
            <a:r>
              <a:rPr lang="en-US" dirty="0" smtClean="0"/>
              <a:t>Camillus’ reputation served as an example of Roman honor for future generations.</a:t>
            </a:r>
            <a:endParaRPr lang="en-US" dirty="0"/>
          </a:p>
        </p:txBody>
      </p:sp>
      <p:pic>
        <p:nvPicPr>
          <p:cNvPr id="5" name="Content Placeholder 4" descr="rmmpad8.gif"/>
          <p:cNvPicPr>
            <a:picLocks noGrp="1" noChangeAspect="1"/>
          </p:cNvPicPr>
          <p:nvPr>
            <p:ph sz="half" idx="1"/>
          </p:nvPr>
        </p:nvPicPr>
        <p:blipFill>
          <a:blip r:embed="rId2" cstate="print"/>
          <a:stretch>
            <a:fillRect/>
          </a:stretch>
        </p:blipFill>
        <p:spPr>
          <a:xfrm>
            <a:off x="3575050" y="762001"/>
            <a:ext cx="5604276" cy="429359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Appius</a:t>
            </a:r>
            <a:r>
              <a:rPr lang="en-US" dirty="0" smtClean="0"/>
              <a:t> </a:t>
            </a:r>
            <a:r>
              <a:rPr lang="en-US" dirty="0" err="1" smtClean="0"/>
              <a:t>claudius</a:t>
            </a:r>
            <a:r>
              <a:rPr lang="en-US" dirty="0" smtClean="0"/>
              <a:t> “</a:t>
            </a:r>
            <a:r>
              <a:rPr lang="en-US" dirty="0" err="1" smtClean="0"/>
              <a:t>caecus</a:t>
            </a:r>
            <a:r>
              <a:rPr lang="en-US" dirty="0" smtClean="0"/>
              <a:t>”</a:t>
            </a:r>
            <a:endParaRPr lang="en-US" dirty="0"/>
          </a:p>
        </p:txBody>
      </p:sp>
      <p:sp>
        <p:nvSpPr>
          <p:cNvPr id="3" name="Text Placeholder 2"/>
          <p:cNvSpPr>
            <a:spLocks noGrp="1"/>
          </p:cNvSpPr>
          <p:nvPr>
            <p:ph type="body" idx="2"/>
          </p:nvPr>
        </p:nvSpPr>
        <p:spPr/>
        <p:txBody>
          <a:bodyPr/>
          <a:lstStyle/>
          <a:p>
            <a:r>
              <a:rPr lang="en-US" dirty="0" smtClean="0"/>
              <a:t>An esteemed member of the </a:t>
            </a:r>
            <a:r>
              <a:rPr lang="en-US" dirty="0" err="1" smtClean="0"/>
              <a:t>Claudii</a:t>
            </a:r>
            <a:r>
              <a:rPr lang="en-US" dirty="0" smtClean="0"/>
              <a:t> </a:t>
            </a:r>
            <a:r>
              <a:rPr lang="en-US" i="1" dirty="0" smtClean="0"/>
              <a:t>gens</a:t>
            </a:r>
            <a:r>
              <a:rPr lang="en-US" dirty="0" smtClean="0"/>
              <a:t>.</a:t>
            </a:r>
          </a:p>
          <a:p>
            <a:endParaRPr lang="en-US" dirty="0" smtClean="0"/>
          </a:p>
          <a:p>
            <a:r>
              <a:rPr lang="en-US" dirty="0" smtClean="0"/>
              <a:t>From 312 -285 BCE he served as censor, consul, and dictator.</a:t>
            </a:r>
          </a:p>
          <a:p>
            <a:endParaRPr lang="en-US" dirty="0" smtClean="0"/>
          </a:p>
          <a:p>
            <a:r>
              <a:rPr lang="en-US" dirty="0" smtClean="0"/>
              <a:t>Built the Via </a:t>
            </a:r>
            <a:r>
              <a:rPr lang="en-US" dirty="0" err="1" smtClean="0"/>
              <a:t>Appia</a:t>
            </a:r>
            <a:r>
              <a:rPr lang="en-US" dirty="0" smtClean="0"/>
              <a:t> which stretches from Rome to Capua.</a:t>
            </a:r>
          </a:p>
          <a:p>
            <a:endParaRPr lang="en-US" dirty="0" smtClean="0"/>
          </a:p>
          <a:p>
            <a:r>
              <a:rPr lang="en-US" dirty="0" smtClean="0"/>
              <a:t>Also known for building the Aqua </a:t>
            </a:r>
            <a:r>
              <a:rPr lang="en-US" dirty="0" err="1" smtClean="0"/>
              <a:t>Appia</a:t>
            </a:r>
            <a:r>
              <a:rPr lang="en-US" dirty="0" smtClean="0"/>
              <a:t>, Rome’s first aqueduct.</a:t>
            </a:r>
          </a:p>
          <a:p>
            <a:endParaRPr lang="en-US" dirty="0" smtClean="0"/>
          </a:p>
          <a:p>
            <a:r>
              <a:rPr lang="en-US" dirty="0" smtClean="0"/>
              <a:t>He also gave voting privileges to common men and made publicly transparent the laws, calendars, and procedures of the priests which were kept in secret.</a:t>
            </a:r>
            <a:endParaRPr lang="en-US" dirty="0"/>
          </a:p>
        </p:txBody>
      </p:sp>
      <p:pic>
        <p:nvPicPr>
          <p:cNvPr id="5" name="Content Placeholder 4" descr="aqua-appia.jpg"/>
          <p:cNvPicPr>
            <a:picLocks noGrp="1" noChangeAspect="1"/>
          </p:cNvPicPr>
          <p:nvPr>
            <p:ph sz="half" idx="1"/>
          </p:nvPr>
        </p:nvPicPr>
        <p:blipFill>
          <a:blip r:embed="rId2" cstate="print"/>
          <a:stretch>
            <a:fillRect/>
          </a:stretch>
        </p:blipFill>
        <p:spPr>
          <a:xfrm>
            <a:off x="3554282" y="1143000"/>
            <a:ext cx="5496394" cy="3657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a:t>
            </a:r>
            <a:r>
              <a:rPr lang="en-US" dirty="0" err="1" smtClean="0"/>
              <a:t>expanionism</a:t>
            </a:r>
            <a:endParaRPr lang="en-US" dirty="0"/>
          </a:p>
        </p:txBody>
      </p:sp>
      <p:sp>
        <p:nvSpPr>
          <p:cNvPr id="3" name="Text Placeholder 2"/>
          <p:cNvSpPr>
            <a:spLocks noGrp="1"/>
          </p:cNvSpPr>
          <p:nvPr>
            <p:ph type="body" idx="2"/>
          </p:nvPr>
        </p:nvSpPr>
        <p:spPr/>
        <p:txBody>
          <a:bodyPr/>
          <a:lstStyle/>
          <a:p>
            <a:r>
              <a:rPr lang="en-US" dirty="0" smtClean="0"/>
              <a:t>Rome gradually grew throughout the Italian peninsula, conquering neighboring tribes and city states.</a:t>
            </a:r>
          </a:p>
          <a:p>
            <a:endParaRPr lang="en-US" dirty="0" smtClean="0"/>
          </a:p>
          <a:p>
            <a:r>
              <a:rPr lang="en-US" dirty="0" smtClean="0"/>
              <a:t>Consider how Rome’s geography make’s her a suitable dominant power in Italy.</a:t>
            </a:r>
          </a:p>
          <a:p>
            <a:endParaRPr lang="en-US" dirty="0" smtClean="0"/>
          </a:p>
          <a:p>
            <a:r>
              <a:rPr lang="en-US" dirty="0" smtClean="0"/>
              <a:t>The Romans usually taxed these people, but not unbearably. </a:t>
            </a:r>
          </a:p>
          <a:p>
            <a:endParaRPr lang="en-US" dirty="0" smtClean="0"/>
          </a:p>
          <a:p>
            <a:r>
              <a:rPr lang="en-US" dirty="0" smtClean="0"/>
              <a:t>The Greek city state of Tarentum treated Roman representatives poorly and asked for aid from King Pyrrhus of Epirus.  In 280 BCE, Pyrrhus, Rome’s first non Italian enemy defeated her by using elephants in battle. </a:t>
            </a:r>
            <a:endParaRPr lang="en-US" dirty="0"/>
          </a:p>
        </p:txBody>
      </p:sp>
      <p:pic>
        <p:nvPicPr>
          <p:cNvPr id="5" name="Content Placeholder 4" descr="italy-map-physical.jpg"/>
          <p:cNvPicPr>
            <a:picLocks noGrp="1" noChangeAspect="1"/>
          </p:cNvPicPr>
          <p:nvPr>
            <p:ph sz="half" idx="1"/>
          </p:nvPr>
        </p:nvPicPr>
        <p:blipFill>
          <a:blip r:embed="rId2" cstate="print"/>
          <a:stretch>
            <a:fillRect/>
          </a:stretch>
        </p:blipFill>
        <p:spPr>
          <a:xfrm>
            <a:off x="3837172" y="101870"/>
            <a:ext cx="4925827" cy="568933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Pyrrhus</a:t>
            </a:r>
            <a:endParaRPr lang="en-US" dirty="0"/>
          </a:p>
        </p:txBody>
      </p:sp>
      <p:sp>
        <p:nvSpPr>
          <p:cNvPr id="3" name="Text Placeholder 2"/>
          <p:cNvSpPr>
            <a:spLocks noGrp="1"/>
          </p:cNvSpPr>
          <p:nvPr>
            <p:ph type="body" idx="2"/>
          </p:nvPr>
        </p:nvSpPr>
        <p:spPr/>
        <p:txBody>
          <a:bodyPr/>
          <a:lstStyle/>
          <a:p>
            <a:r>
              <a:rPr lang="en-US" dirty="0" smtClean="0"/>
              <a:t>Impressed that all Roman soldiers suffered wounds on their front, he agreed to return Roman prisoners which he salvaged. </a:t>
            </a:r>
          </a:p>
          <a:p>
            <a:endParaRPr lang="en-US" dirty="0" smtClean="0"/>
          </a:p>
          <a:p>
            <a:r>
              <a:rPr lang="en-US" dirty="0" smtClean="0"/>
              <a:t>The Roman consul </a:t>
            </a:r>
            <a:r>
              <a:rPr lang="en-US" dirty="0" err="1" smtClean="0"/>
              <a:t>Fabricius</a:t>
            </a:r>
            <a:r>
              <a:rPr lang="en-US" dirty="0" smtClean="0"/>
              <a:t> was sent to Epirus to discuss the matter.  Observing the courage of </a:t>
            </a:r>
            <a:r>
              <a:rPr lang="en-US" dirty="0" err="1" smtClean="0"/>
              <a:t>Fabricius</a:t>
            </a:r>
            <a:r>
              <a:rPr lang="en-US" dirty="0" smtClean="0"/>
              <a:t>, he accepted no bribes and flinched at no threats (Pyrrhus trumpeted an elephant behind him), Epirus returned the Roman captives to </a:t>
            </a:r>
            <a:r>
              <a:rPr lang="en-US" dirty="0" err="1" smtClean="0"/>
              <a:t>Fabricius</a:t>
            </a:r>
            <a:r>
              <a:rPr lang="en-US" dirty="0" smtClean="0"/>
              <a:t> recognizing that they had little value.</a:t>
            </a:r>
          </a:p>
          <a:p>
            <a:endParaRPr lang="en-US" dirty="0" smtClean="0"/>
          </a:p>
          <a:p>
            <a:r>
              <a:rPr lang="en-US" dirty="0" smtClean="0"/>
              <a:t>Thinking that </a:t>
            </a:r>
            <a:r>
              <a:rPr lang="en-US" dirty="0" err="1" smtClean="0"/>
              <a:t>Fabricius</a:t>
            </a:r>
            <a:r>
              <a:rPr lang="en-US" dirty="0" smtClean="0"/>
              <a:t> was the last man in Rome of such quality, he tried to take advantage of what he thought was a vulnerable situation.</a:t>
            </a:r>
            <a:endParaRPr lang="en-US" dirty="0"/>
          </a:p>
        </p:txBody>
      </p:sp>
      <p:pic>
        <p:nvPicPr>
          <p:cNvPr id="5" name="Content Placeholder 4" descr="8083667.jpg"/>
          <p:cNvPicPr>
            <a:picLocks noGrp="1" noChangeAspect="1"/>
          </p:cNvPicPr>
          <p:nvPr>
            <p:ph sz="half" idx="1"/>
          </p:nvPr>
        </p:nvPicPr>
        <p:blipFill>
          <a:blip r:embed="rId2" cstate="print"/>
          <a:stretch>
            <a:fillRect/>
          </a:stretch>
        </p:blipFill>
        <p:spPr>
          <a:xfrm>
            <a:off x="4343400" y="145207"/>
            <a:ext cx="4114800" cy="532660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cineas</a:t>
            </a:r>
            <a:endParaRPr lang="en-US" dirty="0"/>
          </a:p>
        </p:txBody>
      </p:sp>
      <p:sp>
        <p:nvSpPr>
          <p:cNvPr id="3" name="Text Placeholder 2"/>
          <p:cNvSpPr>
            <a:spLocks noGrp="1"/>
          </p:cNvSpPr>
          <p:nvPr>
            <p:ph type="body" idx="2"/>
          </p:nvPr>
        </p:nvSpPr>
        <p:spPr/>
        <p:txBody>
          <a:bodyPr/>
          <a:lstStyle/>
          <a:p>
            <a:r>
              <a:rPr lang="en-US" dirty="0" smtClean="0"/>
              <a:t>Pyrrhus sent his best orator, </a:t>
            </a:r>
            <a:r>
              <a:rPr lang="en-US" dirty="0" err="1" smtClean="0"/>
              <a:t>Cineas</a:t>
            </a:r>
            <a:r>
              <a:rPr lang="en-US" dirty="0" smtClean="0"/>
              <a:t>, to address the Roman Senate.</a:t>
            </a:r>
          </a:p>
          <a:p>
            <a:endParaRPr lang="en-US" dirty="0" smtClean="0"/>
          </a:p>
          <a:p>
            <a:r>
              <a:rPr lang="en-US" dirty="0" smtClean="0"/>
              <a:t>While </a:t>
            </a:r>
            <a:r>
              <a:rPr lang="en-US" dirty="0" err="1" smtClean="0"/>
              <a:t>Cineas</a:t>
            </a:r>
            <a:r>
              <a:rPr lang="en-US" dirty="0" smtClean="0"/>
              <a:t> spoke, Claudius </a:t>
            </a:r>
            <a:r>
              <a:rPr lang="en-US" dirty="0" err="1" smtClean="0"/>
              <a:t>Appius</a:t>
            </a:r>
            <a:r>
              <a:rPr lang="en-US" dirty="0" smtClean="0"/>
              <a:t> walked in and gave the first recorded speech in Latin.  Through this speech he gave us the saying “every man is the architect of his own fortune”.  This meant that if the senators did not see that Rome could and must fight off Pyrrhus, then they were blinder than he was. </a:t>
            </a:r>
          </a:p>
          <a:p>
            <a:endParaRPr lang="en-US" dirty="0" smtClean="0"/>
          </a:p>
          <a:p>
            <a:r>
              <a:rPr lang="en-US" dirty="0" smtClean="0"/>
              <a:t>The Senators sent </a:t>
            </a:r>
            <a:r>
              <a:rPr lang="en-US" dirty="0" err="1" smtClean="0"/>
              <a:t>Cineas</a:t>
            </a:r>
            <a:r>
              <a:rPr lang="en-US" dirty="0" smtClean="0"/>
              <a:t> back to Pyrrhus, signifying that </a:t>
            </a:r>
            <a:r>
              <a:rPr lang="en-US" dirty="0" err="1" smtClean="0"/>
              <a:t>Fabricius</a:t>
            </a:r>
            <a:r>
              <a:rPr lang="en-US" dirty="0" smtClean="0"/>
              <a:t> was not the last Roman with audacity and courage.</a:t>
            </a:r>
            <a:endParaRPr lang="en-US" dirty="0"/>
          </a:p>
        </p:txBody>
      </p:sp>
      <p:pic>
        <p:nvPicPr>
          <p:cNvPr id="5" name="Content Placeholder 4" descr="gaius-fabricius-luscinus.jpg"/>
          <p:cNvPicPr>
            <a:picLocks noGrp="1" noChangeAspect="1"/>
          </p:cNvPicPr>
          <p:nvPr>
            <p:ph sz="half" idx="1"/>
          </p:nvPr>
        </p:nvPicPr>
        <p:blipFill>
          <a:blip r:embed="rId2" cstate="print"/>
          <a:stretch>
            <a:fillRect/>
          </a:stretch>
        </p:blipFill>
        <p:spPr>
          <a:xfrm>
            <a:off x="4648200" y="6291"/>
            <a:ext cx="3505200" cy="551744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dentatus</a:t>
            </a:r>
            <a:endParaRPr lang="en-US" dirty="0"/>
          </a:p>
        </p:txBody>
      </p:sp>
      <p:sp>
        <p:nvSpPr>
          <p:cNvPr id="3" name="Text Placeholder 2"/>
          <p:cNvSpPr>
            <a:spLocks noGrp="1"/>
          </p:cNvSpPr>
          <p:nvPr>
            <p:ph type="body" idx="2"/>
          </p:nvPr>
        </p:nvSpPr>
        <p:spPr/>
        <p:txBody>
          <a:bodyPr/>
          <a:lstStyle/>
          <a:p>
            <a:r>
              <a:rPr lang="en-US" dirty="0" smtClean="0"/>
              <a:t>Wasting little time, the Romans elected </a:t>
            </a:r>
            <a:r>
              <a:rPr lang="en-US" dirty="0" err="1" smtClean="0"/>
              <a:t>Fabricius</a:t>
            </a:r>
            <a:r>
              <a:rPr lang="en-US" dirty="0" smtClean="0"/>
              <a:t> as consul in 282 BCE where he defeated several neighboring enemies.</a:t>
            </a:r>
          </a:p>
          <a:p>
            <a:endParaRPr lang="en-US" dirty="0" smtClean="0"/>
          </a:p>
          <a:p>
            <a:r>
              <a:rPr lang="en-US" dirty="0" err="1" smtClean="0"/>
              <a:t>Fabricius</a:t>
            </a:r>
            <a:r>
              <a:rPr lang="en-US" dirty="0" smtClean="0"/>
              <a:t> was successful in his campaign against Pyrrhus. </a:t>
            </a:r>
            <a:r>
              <a:rPr lang="en-US" dirty="0" err="1" smtClean="0"/>
              <a:t>Fabricius</a:t>
            </a:r>
            <a:r>
              <a:rPr lang="en-US" dirty="0" smtClean="0"/>
              <a:t> returned the doctor of Pyrrhus who tried to bribe </a:t>
            </a:r>
            <a:r>
              <a:rPr lang="en-US" dirty="0" err="1" smtClean="0"/>
              <a:t>Fabricius</a:t>
            </a:r>
            <a:r>
              <a:rPr lang="en-US" dirty="0" smtClean="0"/>
              <a:t> to poison off his own king.</a:t>
            </a:r>
          </a:p>
          <a:p>
            <a:endParaRPr lang="en-US" dirty="0" smtClean="0"/>
          </a:p>
          <a:p>
            <a:r>
              <a:rPr lang="en-US" dirty="0" err="1" smtClean="0"/>
              <a:t>Dentatus</a:t>
            </a:r>
            <a:r>
              <a:rPr lang="en-US" dirty="0" smtClean="0"/>
              <a:t> was responsible for the final Roman victory over </a:t>
            </a:r>
            <a:r>
              <a:rPr lang="en-US" dirty="0" err="1" smtClean="0"/>
              <a:t>Pyrhhus</a:t>
            </a:r>
            <a:r>
              <a:rPr lang="en-US" dirty="0" smtClean="0"/>
              <a:t> </a:t>
            </a:r>
            <a:r>
              <a:rPr lang="en-US" dirty="0" smtClean="0"/>
              <a:t>in 275. </a:t>
            </a:r>
          </a:p>
          <a:p>
            <a:endParaRPr lang="en-US" dirty="0" smtClean="0"/>
          </a:p>
          <a:p>
            <a:r>
              <a:rPr lang="en-US" dirty="0" smtClean="0"/>
              <a:t>Pyrrhus later died by a roof tile thrown by a woman who apparently was not an admirer of his. </a:t>
            </a:r>
            <a:endParaRPr lang="en-US" dirty="0"/>
          </a:p>
        </p:txBody>
      </p:sp>
      <p:pic>
        <p:nvPicPr>
          <p:cNvPr id="5" name="Content Placeholder 4" descr="Jan_Steen_-_Manius_Curius_Dentatus_and_the_Samnite_Ambassadors.jpg"/>
          <p:cNvPicPr>
            <a:picLocks noGrp="1" noChangeAspect="1"/>
          </p:cNvPicPr>
          <p:nvPr>
            <p:ph sz="half" idx="1"/>
          </p:nvPr>
        </p:nvPicPr>
        <p:blipFill>
          <a:blip r:embed="rId2" cstate="print"/>
          <a:stretch>
            <a:fillRect/>
          </a:stretch>
        </p:blipFill>
        <p:spPr>
          <a:xfrm>
            <a:off x="3625850" y="995362"/>
            <a:ext cx="5238750" cy="40290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Dentatus</a:t>
            </a:r>
            <a:endParaRPr lang="en-US" dirty="0"/>
          </a:p>
        </p:txBody>
      </p:sp>
      <p:sp>
        <p:nvSpPr>
          <p:cNvPr id="3" name="Text Placeholder 2"/>
          <p:cNvSpPr>
            <a:spLocks noGrp="1"/>
          </p:cNvSpPr>
          <p:nvPr>
            <p:ph type="body" idx="2"/>
          </p:nvPr>
        </p:nvSpPr>
        <p:spPr/>
        <p:txBody>
          <a:bodyPr>
            <a:normAutofit lnSpcReduction="10000"/>
          </a:bodyPr>
          <a:lstStyle/>
          <a:p>
            <a:r>
              <a:rPr lang="en-US" dirty="0" err="1" smtClean="0"/>
              <a:t>Dentatus</a:t>
            </a:r>
            <a:r>
              <a:rPr lang="en-US" dirty="0" smtClean="0"/>
              <a:t> became the first non aristocratic consul elected in 290 BCE.   He made Roman enemies wish that  they had picked on someone else; two of the worst being the </a:t>
            </a:r>
            <a:r>
              <a:rPr lang="en-US" dirty="0" err="1" smtClean="0"/>
              <a:t>Samnites</a:t>
            </a:r>
            <a:r>
              <a:rPr lang="en-US" dirty="0" smtClean="0"/>
              <a:t> and the </a:t>
            </a:r>
            <a:r>
              <a:rPr lang="en-US" dirty="0" err="1" smtClean="0"/>
              <a:t>Sabines</a:t>
            </a:r>
            <a:r>
              <a:rPr lang="en-US" dirty="0" smtClean="0"/>
              <a:t>.</a:t>
            </a:r>
          </a:p>
          <a:p>
            <a:endParaRPr lang="en-US" dirty="0" smtClean="0"/>
          </a:p>
          <a:p>
            <a:r>
              <a:rPr lang="en-US" dirty="0" smtClean="0"/>
              <a:t>The </a:t>
            </a:r>
            <a:r>
              <a:rPr lang="en-US" dirty="0" err="1" smtClean="0"/>
              <a:t>Samnites</a:t>
            </a:r>
            <a:r>
              <a:rPr lang="en-US" dirty="0" smtClean="0"/>
              <a:t> came to </a:t>
            </a:r>
            <a:r>
              <a:rPr lang="en-US" dirty="0" err="1" smtClean="0"/>
              <a:t>Dentatus</a:t>
            </a:r>
            <a:r>
              <a:rPr lang="en-US" dirty="0" smtClean="0"/>
              <a:t> with a bribery of gold one evening while he was cutting turnips in a pot.  They hope that he would either switch sides or throw the contest. </a:t>
            </a:r>
          </a:p>
          <a:p>
            <a:endParaRPr lang="en-US" dirty="0" smtClean="0"/>
          </a:p>
          <a:p>
            <a:r>
              <a:rPr lang="en-US" dirty="0" smtClean="0"/>
              <a:t>He claimed to the </a:t>
            </a:r>
            <a:r>
              <a:rPr lang="en-US" dirty="0" err="1" smtClean="0"/>
              <a:t>Samnites</a:t>
            </a:r>
            <a:r>
              <a:rPr lang="en-US" dirty="0" smtClean="0"/>
              <a:t> that he enjoyed his mundane lifestyle and said that he would rather control against those who have the gold rather than those who shine it. </a:t>
            </a:r>
          </a:p>
          <a:p>
            <a:endParaRPr lang="en-US" dirty="0" smtClean="0"/>
          </a:p>
          <a:p>
            <a:r>
              <a:rPr lang="en-US" dirty="0" smtClean="0"/>
              <a:t>He defeated Rome’s enemies time and time again and built the second Roman aqueduct, the </a:t>
            </a:r>
            <a:r>
              <a:rPr lang="en-US" dirty="0" err="1" smtClean="0"/>
              <a:t>Anio</a:t>
            </a:r>
            <a:r>
              <a:rPr lang="en-US" dirty="0" smtClean="0"/>
              <a:t> </a:t>
            </a:r>
            <a:r>
              <a:rPr lang="en-US" dirty="0" err="1" smtClean="0"/>
              <a:t>Vetus</a:t>
            </a:r>
            <a:r>
              <a:rPr lang="en-US" dirty="0" smtClean="0"/>
              <a:t> .</a:t>
            </a:r>
            <a:endParaRPr lang="en-US" dirty="0" smtClean="0"/>
          </a:p>
          <a:p>
            <a:endParaRPr lang="en-US" dirty="0" smtClean="0"/>
          </a:p>
          <a:p>
            <a:endParaRPr lang="en-US" dirty="0"/>
          </a:p>
        </p:txBody>
      </p:sp>
      <p:pic>
        <p:nvPicPr>
          <p:cNvPr id="5" name="Content Placeholder 4" descr="IIMG_0855.jpg"/>
          <p:cNvPicPr>
            <a:picLocks noGrp="1" noChangeAspect="1"/>
          </p:cNvPicPr>
          <p:nvPr>
            <p:ph sz="half" idx="1"/>
          </p:nvPr>
        </p:nvPicPr>
        <p:blipFill>
          <a:blip r:embed="rId2" cstate="print"/>
          <a:stretch>
            <a:fillRect/>
          </a:stretch>
        </p:blipFill>
        <p:spPr>
          <a:xfrm>
            <a:off x="3575050" y="1007268"/>
            <a:ext cx="5340350" cy="40052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after </a:t>
            </a:r>
            <a:r>
              <a:rPr lang="en-US" dirty="0" err="1" smtClean="0"/>
              <a:t>romulus</a:t>
            </a:r>
            <a:endParaRPr lang="en-US" dirty="0"/>
          </a:p>
        </p:txBody>
      </p:sp>
      <p:sp>
        <p:nvSpPr>
          <p:cNvPr id="3" name="Text Placeholder 2"/>
          <p:cNvSpPr>
            <a:spLocks noGrp="1"/>
          </p:cNvSpPr>
          <p:nvPr>
            <p:ph type="body" idx="2"/>
          </p:nvPr>
        </p:nvSpPr>
        <p:spPr/>
        <p:txBody>
          <a:bodyPr/>
          <a:lstStyle/>
          <a:p>
            <a:r>
              <a:rPr lang="en-US" dirty="0" smtClean="0"/>
              <a:t>After Romulus were six other kings.</a:t>
            </a:r>
          </a:p>
          <a:p>
            <a:endParaRPr lang="en-US" dirty="0" smtClean="0"/>
          </a:p>
          <a:p>
            <a:r>
              <a:rPr lang="en-US" dirty="0" smtClean="0"/>
              <a:t>They were all of Etruscan descent.</a:t>
            </a:r>
          </a:p>
          <a:p>
            <a:endParaRPr lang="en-US" dirty="0" smtClean="0"/>
          </a:p>
          <a:p>
            <a:r>
              <a:rPr lang="en-US" dirty="0" err="1" smtClean="0"/>
              <a:t>Numa</a:t>
            </a:r>
            <a:r>
              <a:rPr lang="en-US" dirty="0" smtClean="0"/>
              <a:t> </a:t>
            </a:r>
            <a:r>
              <a:rPr lang="en-US" dirty="0" err="1" smtClean="0"/>
              <a:t>Pompilius</a:t>
            </a:r>
            <a:r>
              <a:rPr lang="en-US" dirty="0" smtClean="0"/>
              <a:t> was Rome’s second king.</a:t>
            </a:r>
          </a:p>
          <a:p>
            <a:endParaRPr lang="en-US" dirty="0" smtClean="0"/>
          </a:p>
          <a:p>
            <a:r>
              <a:rPr lang="en-US" dirty="0" smtClean="0"/>
              <a:t>He established the state’s laws and religion.</a:t>
            </a:r>
            <a:endParaRPr lang="en-US" dirty="0"/>
          </a:p>
        </p:txBody>
      </p:sp>
      <p:pic>
        <p:nvPicPr>
          <p:cNvPr id="5" name="Content Placeholder 4" descr="images.jpg"/>
          <p:cNvPicPr>
            <a:picLocks noGrp="1" noChangeAspect="1"/>
          </p:cNvPicPr>
          <p:nvPr>
            <p:ph sz="half" idx="1"/>
          </p:nvPr>
        </p:nvPicPr>
        <p:blipFill>
          <a:blip r:embed="rId2" cstate="print"/>
          <a:stretch>
            <a:fillRect/>
          </a:stretch>
        </p:blipFill>
        <p:spPr>
          <a:xfrm>
            <a:off x="4408837" y="436589"/>
            <a:ext cx="3744563" cy="5049811"/>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Text Placeholder 2"/>
          <p:cNvSpPr>
            <a:spLocks noGrp="1"/>
          </p:cNvSpPr>
          <p:nvPr>
            <p:ph type="body" idx="2"/>
          </p:nvPr>
        </p:nvSpPr>
        <p:spPr/>
        <p:txBody>
          <a:bodyPr/>
          <a:lstStyle/>
          <a:p>
            <a:r>
              <a:rPr lang="en-US" dirty="0" smtClean="0"/>
              <a:t>The Romans begin to extend themselves southward to the southern island of Sicily.</a:t>
            </a:r>
          </a:p>
          <a:p>
            <a:endParaRPr lang="en-US" dirty="0" smtClean="0"/>
          </a:p>
          <a:p>
            <a:r>
              <a:rPr lang="en-US" dirty="0" smtClean="0"/>
              <a:t>While there, they meet a group of people from North Africa known as the Carthaginians (</a:t>
            </a:r>
            <a:r>
              <a:rPr lang="en-US" dirty="0" err="1" smtClean="0"/>
              <a:t>Poeni</a:t>
            </a:r>
            <a:r>
              <a:rPr lang="en-US" dirty="0" smtClean="0"/>
              <a:t> in Latin for they came from Phoenicia).</a:t>
            </a:r>
          </a:p>
          <a:p>
            <a:endParaRPr lang="en-US" dirty="0" smtClean="0"/>
          </a:p>
          <a:p>
            <a:r>
              <a:rPr lang="en-US" dirty="0" smtClean="0"/>
              <a:t>In 265 BCE the Romans find themselves involved in affairs outside of the Italian peninsula. </a:t>
            </a:r>
            <a:endParaRPr lang="en-US" dirty="0"/>
          </a:p>
        </p:txBody>
      </p:sp>
      <p:pic>
        <p:nvPicPr>
          <p:cNvPr id="5" name="Content Placeholder 4" descr="roman_world.gif"/>
          <p:cNvPicPr>
            <a:picLocks noGrp="1" noChangeAspect="1"/>
          </p:cNvPicPr>
          <p:nvPr>
            <p:ph sz="half" idx="1"/>
          </p:nvPr>
        </p:nvPicPr>
        <p:blipFill>
          <a:blip r:embed="rId2" cstate="print"/>
          <a:stretch>
            <a:fillRect/>
          </a:stretch>
        </p:blipFill>
        <p:spPr>
          <a:xfrm>
            <a:off x="3575050" y="964201"/>
            <a:ext cx="5340350" cy="409139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Tullus</a:t>
            </a:r>
            <a:r>
              <a:rPr lang="en-US" dirty="0" smtClean="0"/>
              <a:t> </a:t>
            </a:r>
            <a:r>
              <a:rPr lang="en-US" dirty="0" err="1" smtClean="0"/>
              <a:t>hostilius</a:t>
            </a:r>
            <a:endParaRPr lang="en-US" dirty="0"/>
          </a:p>
        </p:txBody>
      </p:sp>
      <p:sp>
        <p:nvSpPr>
          <p:cNvPr id="3" name="Text Placeholder 2"/>
          <p:cNvSpPr>
            <a:spLocks noGrp="1"/>
          </p:cNvSpPr>
          <p:nvPr>
            <p:ph type="body" idx="2"/>
          </p:nvPr>
        </p:nvSpPr>
        <p:spPr/>
        <p:txBody>
          <a:bodyPr/>
          <a:lstStyle/>
          <a:p>
            <a:r>
              <a:rPr lang="en-US" dirty="0" smtClean="0"/>
              <a:t>As his name implies, the 3</a:t>
            </a:r>
            <a:r>
              <a:rPr lang="en-US" baseline="30000" dirty="0" smtClean="0"/>
              <a:t>rd</a:t>
            </a:r>
            <a:r>
              <a:rPr lang="en-US" dirty="0" smtClean="0"/>
              <a:t> king of Rome was known for waging  wars.</a:t>
            </a:r>
          </a:p>
          <a:p>
            <a:endParaRPr lang="en-US" dirty="0" smtClean="0"/>
          </a:p>
          <a:p>
            <a:r>
              <a:rPr lang="en-US" dirty="0" smtClean="0"/>
              <a:t>This is where the Romans attribute their warlike nature and condition.</a:t>
            </a:r>
            <a:endParaRPr lang="en-US" dirty="0"/>
          </a:p>
        </p:txBody>
      </p:sp>
      <p:pic>
        <p:nvPicPr>
          <p:cNvPr id="5" name="Content Placeholder 4" descr="Tulius-Hostilius.jpg"/>
          <p:cNvPicPr>
            <a:picLocks noGrp="1" noChangeAspect="1"/>
          </p:cNvPicPr>
          <p:nvPr>
            <p:ph sz="half" idx="1"/>
          </p:nvPr>
        </p:nvPicPr>
        <p:blipFill>
          <a:blip r:embed="rId2" cstate="print"/>
          <a:stretch>
            <a:fillRect/>
          </a:stretch>
        </p:blipFill>
        <p:spPr>
          <a:xfrm>
            <a:off x="4038600" y="644525"/>
            <a:ext cx="4572000"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Ancus</a:t>
            </a:r>
            <a:r>
              <a:rPr lang="en-US" dirty="0" smtClean="0"/>
              <a:t> </a:t>
            </a:r>
            <a:r>
              <a:rPr lang="en-US" dirty="0" err="1" smtClean="0"/>
              <a:t>marcius</a:t>
            </a:r>
            <a:r>
              <a:rPr lang="en-US" dirty="0" smtClean="0"/>
              <a:t> and </a:t>
            </a:r>
            <a:r>
              <a:rPr lang="en-US" dirty="0" err="1" smtClean="0"/>
              <a:t>tarquin</a:t>
            </a:r>
            <a:r>
              <a:rPr lang="en-US" dirty="0" smtClean="0"/>
              <a:t> </a:t>
            </a:r>
            <a:r>
              <a:rPr lang="en-US" dirty="0" err="1" smtClean="0"/>
              <a:t>priscus</a:t>
            </a:r>
            <a:endParaRPr lang="en-US" dirty="0"/>
          </a:p>
        </p:txBody>
      </p:sp>
      <p:sp>
        <p:nvSpPr>
          <p:cNvPr id="3" name="Text Placeholder 2"/>
          <p:cNvSpPr>
            <a:spLocks noGrp="1"/>
          </p:cNvSpPr>
          <p:nvPr>
            <p:ph type="body" idx="2"/>
          </p:nvPr>
        </p:nvSpPr>
        <p:spPr/>
        <p:txBody>
          <a:bodyPr/>
          <a:lstStyle/>
          <a:p>
            <a:r>
              <a:rPr lang="en-US" dirty="0" smtClean="0"/>
              <a:t>The fourth and fifth kings of Rome</a:t>
            </a:r>
          </a:p>
          <a:p>
            <a:endParaRPr lang="en-US" dirty="0" smtClean="0"/>
          </a:p>
          <a:p>
            <a:r>
              <a:rPr lang="en-US" dirty="0" err="1" smtClean="0"/>
              <a:t>Ancus</a:t>
            </a:r>
            <a:r>
              <a:rPr lang="en-US" dirty="0" smtClean="0"/>
              <a:t> </a:t>
            </a:r>
            <a:r>
              <a:rPr lang="en-US" dirty="0" err="1" smtClean="0"/>
              <a:t>Marcius</a:t>
            </a:r>
            <a:r>
              <a:rPr lang="en-US" dirty="0" smtClean="0"/>
              <a:t> is infamously known for the fatal decision of appointing </a:t>
            </a:r>
            <a:r>
              <a:rPr lang="en-US" dirty="0" err="1" smtClean="0"/>
              <a:t>Tarqui</a:t>
            </a:r>
            <a:r>
              <a:rPr lang="en-US" dirty="0" smtClean="0"/>
              <a:t> </a:t>
            </a:r>
            <a:r>
              <a:rPr lang="en-US" dirty="0" err="1" smtClean="0"/>
              <a:t>Priscus</a:t>
            </a:r>
            <a:r>
              <a:rPr lang="en-US" dirty="0" smtClean="0"/>
              <a:t> as the tutor of his sons.</a:t>
            </a:r>
          </a:p>
          <a:p>
            <a:endParaRPr lang="en-US" dirty="0" smtClean="0"/>
          </a:p>
          <a:p>
            <a:r>
              <a:rPr lang="en-US" dirty="0" smtClean="0"/>
              <a:t>Later, </a:t>
            </a:r>
            <a:r>
              <a:rPr lang="en-US" dirty="0" err="1" smtClean="0"/>
              <a:t>Tarquin</a:t>
            </a:r>
            <a:r>
              <a:rPr lang="en-US" dirty="0" smtClean="0"/>
              <a:t> </a:t>
            </a:r>
            <a:r>
              <a:rPr lang="en-US" dirty="0" err="1" smtClean="0"/>
              <a:t>Priscus</a:t>
            </a:r>
            <a:r>
              <a:rPr lang="en-US" dirty="0" smtClean="0"/>
              <a:t> usurped the throne from his pupils.</a:t>
            </a:r>
          </a:p>
          <a:p>
            <a:endParaRPr lang="en-US" dirty="0" smtClean="0"/>
          </a:p>
          <a:p>
            <a:r>
              <a:rPr lang="en-US" dirty="0" smtClean="0"/>
              <a:t>Thus began a long and malicious stretch of the </a:t>
            </a:r>
            <a:r>
              <a:rPr lang="en-US" dirty="0" err="1" smtClean="0"/>
              <a:t>Tarquin</a:t>
            </a:r>
            <a:r>
              <a:rPr lang="en-US" dirty="0" smtClean="0"/>
              <a:t> family.</a:t>
            </a:r>
            <a:endParaRPr lang="en-US" dirty="0"/>
          </a:p>
        </p:txBody>
      </p:sp>
      <p:pic>
        <p:nvPicPr>
          <p:cNvPr id="5" name="Content Placeholder 4" descr="Tarquinius-Priscus.jpg"/>
          <p:cNvPicPr>
            <a:picLocks noGrp="1" noChangeAspect="1"/>
          </p:cNvPicPr>
          <p:nvPr>
            <p:ph sz="half" idx="1"/>
          </p:nvPr>
        </p:nvPicPr>
        <p:blipFill>
          <a:blip r:embed="rId2" cstate="print"/>
          <a:stretch>
            <a:fillRect/>
          </a:stretch>
        </p:blipFill>
        <p:spPr>
          <a:xfrm>
            <a:off x="4079316" y="638200"/>
            <a:ext cx="4531284" cy="45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Servius</a:t>
            </a:r>
            <a:r>
              <a:rPr lang="en-US" dirty="0" smtClean="0"/>
              <a:t> </a:t>
            </a:r>
            <a:r>
              <a:rPr lang="en-US" dirty="0" err="1" smtClean="0"/>
              <a:t>tullus</a:t>
            </a:r>
            <a:r>
              <a:rPr lang="en-US" dirty="0" smtClean="0"/>
              <a:t> and </a:t>
            </a:r>
            <a:r>
              <a:rPr lang="en-US" dirty="0" err="1" smtClean="0"/>
              <a:t>tarquin</a:t>
            </a:r>
            <a:r>
              <a:rPr lang="en-US" dirty="0" smtClean="0"/>
              <a:t> </a:t>
            </a:r>
            <a:r>
              <a:rPr lang="en-US" dirty="0" err="1" smtClean="0"/>
              <a:t>superbus</a:t>
            </a:r>
            <a:endParaRPr lang="en-US" dirty="0"/>
          </a:p>
        </p:txBody>
      </p:sp>
      <p:sp>
        <p:nvSpPr>
          <p:cNvPr id="3" name="Text Placeholder 2"/>
          <p:cNvSpPr>
            <a:spLocks noGrp="1"/>
          </p:cNvSpPr>
          <p:nvPr>
            <p:ph type="body" idx="2"/>
          </p:nvPr>
        </p:nvSpPr>
        <p:spPr/>
        <p:txBody>
          <a:bodyPr/>
          <a:lstStyle/>
          <a:p>
            <a:r>
              <a:rPr lang="en-US" dirty="0" smtClean="0"/>
              <a:t>The final two kings of Rome</a:t>
            </a:r>
          </a:p>
          <a:p>
            <a:endParaRPr lang="en-US" dirty="0" smtClean="0"/>
          </a:p>
          <a:p>
            <a:r>
              <a:rPr lang="en-US" dirty="0" err="1" smtClean="0"/>
              <a:t>Servius</a:t>
            </a:r>
            <a:r>
              <a:rPr lang="en-US" dirty="0" smtClean="0"/>
              <a:t> </a:t>
            </a:r>
            <a:r>
              <a:rPr lang="en-US" dirty="0" err="1" smtClean="0"/>
              <a:t>Tullus</a:t>
            </a:r>
            <a:r>
              <a:rPr lang="en-US" dirty="0" smtClean="0"/>
              <a:t> married the daughter of his predecessor, </a:t>
            </a:r>
            <a:r>
              <a:rPr lang="en-US" dirty="0" err="1" smtClean="0"/>
              <a:t>Tarquin</a:t>
            </a:r>
            <a:r>
              <a:rPr lang="en-US" dirty="0" smtClean="0"/>
              <a:t> </a:t>
            </a:r>
            <a:r>
              <a:rPr lang="en-US" dirty="0" err="1" smtClean="0"/>
              <a:t>Priscus</a:t>
            </a:r>
            <a:r>
              <a:rPr lang="en-US" dirty="0" smtClean="0"/>
              <a:t>.</a:t>
            </a:r>
          </a:p>
          <a:p>
            <a:endParaRPr lang="en-US" dirty="0" smtClean="0"/>
          </a:p>
          <a:p>
            <a:r>
              <a:rPr lang="en-US" dirty="0" smtClean="0"/>
              <a:t>Later, he was murdered by his own son-in-law, </a:t>
            </a:r>
            <a:r>
              <a:rPr lang="en-US" dirty="0" err="1" smtClean="0"/>
              <a:t>Tarquinius</a:t>
            </a:r>
            <a:r>
              <a:rPr lang="en-US" dirty="0" smtClean="0"/>
              <a:t> </a:t>
            </a:r>
            <a:r>
              <a:rPr lang="en-US" dirty="0" err="1" smtClean="0"/>
              <a:t>Superbus</a:t>
            </a:r>
            <a:r>
              <a:rPr lang="en-US" dirty="0" smtClean="0"/>
              <a:t>, who became Rome’s final king.</a:t>
            </a:r>
          </a:p>
          <a:p>
            <a:endParaRPr lang="en-US" dirty="0" smtClean="0"/>
          </a:p>
          <a:p>
            <a:r>
              <a:rPr lang="en-US" dirty="0" err="1" smtClean="0"/>
              <a:t>Superbus</a:t>
            </a:r>
            <a:r>
              <a:rPr lang="en-US" dirty="0" smtClean="0"/>
              <a:t> = haughty</a:t>
            </a:r>
          </a:p>
          <a:p>
            <a:endParaRPr lang="en-US" dirty="0" smtClean="0"/>
          </a:p>
          <a:p>
            <a:r>
              <a:rPr lang="en-US" dirty="0" err="1" smtClean="0"/>
              <a:t>Superbus</a:t>
            </a:r>
            <a:r>
              <a:rPr lang="en-US" dirty="0" smtClean="0"/>
              <a:t>’ son’s lustful and malicious acts are what led to the end of the Roman monarchy</a:t>
            </a:r>
            <a:endParaRPr lang="en-US" dirty="0"/>
          </a:p>
        </p:txBody>
      </p:sp>
      <p:pic>
        <p:nvPicPr>
          <p:cNvPr id="5" name="Content Placeholder 4" descr="Tarquinius Superbus.jpg"/>
          <p:cNvPicPr>
            <a:picLocks noGrp="1" noChangeAspect="1"/>
          </p:cNvPicPr>
          <p:nvPr>
            <p:ph sz="half" idx="1"/>
          </p:nvPr>
        </p:nvPicPr>
        <p:blipFill>
          <a:blip r:embed="rId2" cstate="print"/>
          <a:stretch>
            <a:fillRect/>
          </a:stretch>
        </p:blipFill>
        <p:spPr>
          <a:xfrm>
            <a:off x="4445000" y="160867"/>
            <a:ext cx="3937000" cy="524933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Rape of </a:t>
            </a:r>
            <a:r>
              <a:rPr lang="en-US" dirty="0" err="1" smtClean="0"/>
              <a:t>lucretia</a:t>
            </a:r>
            <a:r>
              <a:rPr lang="en-US" dirty="0" smtClean="0"/>
              <a:t> and the end of the roman monarchy</a:t>
            </a:r>
            <a:endParaRPr lang="en-US" dirty="0"/>
          </a:p>
        </p:txBody>
      </p:sp>
      <p:sp>
        <p:nvSpPr>
          <p:cNvPr id="3" name="Text Placeholder 2"/>
          <p:cNvSpPr>
            <a:spLocks noGrp="1"/>
          </p:cNvSpPr>
          <p:nvPr>
            <p:ph type="body" idx="2"/>
          </p:nvPr>
        </p:nvSpPr>
        <p:spPr/>
        <p:txBody>
          <a:bodyPr/>
          <a:lstStyle/>
          <a:p>
            <a:r>
              <a:rPr lang="en-US" dirty="0" err="1" smtClean="0"/>
              <a:t>Superbus</a:t>
            </a:r>
            <a:r>
              <a:rPr lang="en-US" dirty="0" smtClean="0"/>
              <a:t>’ son, </a:t>
            </a:r>
            <a:r>
              <a:rPr lang="en-US" dirty="0" err="1" smtClean="0"/>
              <a:t>Sextus</a:t>
            </a:r>
            <a:r>
              <a:rPr lang="en-US" dirty="0" smtClean="0"/>
              <a:t>, fell in a state of uncontrollable lust for the wife of a Roman named </a:t>
            </a:r>
            <a:r>
              <a:rPr lang="en-US" dirty="0" err="1" smtClean="0"/>
              <a:t>Collatinus</a:t>
            </a:r>
            <a:r>
              <a:rPr lang="en-US" dirty="0" smtClean="0"/>
              <a:t> (her name was </a:t>
            </a:r>
            <a:r>
              <a:rPr lang="en-US" dirty="0" err="1" smtClean="0"/>
              <a:t>Lucretia</a:t>
            </a:r>
            <a:r>
              <a:rPr lang="en-US" dirty="0" smtClean="0"/>
              <a:t> </a:t>
            </a:r>
            <a:r>
              <a:rPr lang="en-US" dirty="0" err="1" smtClean="0"/>
              <a:t>Collatinus</a:t>
            </a:r>
            <a:r>
              <a:rPr lang="en-US" dirty="0" smtClean="0"/>
              <a:t>).</a:t>
            </a:r>
          </a:p>
          <a:p>
            <a:endParaRPr lang="en-US" dirty="0" smtClean="0"/>
          </a:p>
          <a:p>
            <a:r>
              <a:rPr lang="en-US" dirty="0" err="1" smtClean="0"/>
              <a:t>Sextus</a:t>
            </a:r>
            <a:r>
              <a:rPr lang="en-US" dirty="0" smtClean="0"/>
              <a:t> lusted for her not only because of her beauty, but because of her upright moral nature as well.</a:t>
            </a:r>
          </a:p>
          <a:p>
            <a:endParaRPr lang="en-US" dirty="0" smtClean="0"/>
          </a:p>
          <a:p>
            <a:r>
              <a:rPr lang="en-US" dirty="0" smtClean="0"/>
              <a:t>In the middle of the night in </a:t>
            </a:r>
            <a:r>
              <a:rPr lang="en-US" dirty="0" err="1" smtClean="0"/>
              <a:t>Collatinus</a:t>
            </a:r>
            <a:r>
              <a:rPr lang="en-US" dirty="0" smtClean="0"/>
              <a:t>’ home, </a:t>
            </a:r>
            <a:r>
              <a:rPr lang="en-US" dirty="0" err="1" smtClean="0"/>
              <a:t>Sextus</a:t>
            </a:r>
            <a:r>
              <a:rPr lang="en-US" dirty="0" smtClean="0"/>
              <a:t> held a knife to </a:t>
            </a:r>
            <a:r>
              <a:rPr lang="en-US" dirty="0" err="1" smtClean="0"/>
              <a:t>Lucretia’s</a:t>
            </a:r>
            <a:r>
              <a:rPr lang="en-US" dirty="0" smtClean="0"/>
              <a:t> </a:t>
            </a:r>
            <a:r>
              <a:rPr lang="en-US" dirty="0" err="1" smtClean="0"/>
              <a:t>throught</a:t>
            </a:r>
            <a:r>
              <a:rPr lang="en-US" dirty="0" smtClean="0"/>
              <a:t> and raped her.</a:t>
            </a:r>
          </a:p>
          <a:p>
            <a:endParaRPr lang="en-US" dirty="0" smtClean="0"/>
          </a:p>
          <a:p>
            <a:r>
              <a:rPr lang="en-US" dirty="0" smtClean="0"/>
              <a:t>Having falling victim to </a:t>
            </a:r>
            <a:r>
              <a:rPr lang="en-US" i="1" dirty="0" err="1" smtClean="0"/>
              <a:t>pudor</a:t>
            </a:r>
            <a:r>
              <a:rPr lang="en-US" dirty="0" smtClean="0"/>
              <a:t> </a:t>
            </a:r>
            <a:r>
              <a:rPr lang="en-US" dirty="0" err="1" smtClean="0"/>
              <a:t>Lucretia</a:t>
            </a:r>
            <a:r>
              <a:rPr lang="en-US" dirty="0" smtClean="0"/>
              <a:t> informed her father and her husband, </a:t>
            </a:r>
            <a:r>
              <a:rPr lang="en-US" dirty="0" err="1" smtClean="0"/>
              <a:t>Lucius</a:t>
            </a:r>
            <a:r>
              <a:rPr lang="en-US" dirty="0" smtClean="0"/>
              <a:t> </a:t>
            </a:r>
            <a:r>
              <a:rPr lang="en-US" dirty="0" err="1" smtClean="0"/>
              <a:t>Junius</a:t>
            </a:r>
            <a:r>
              <a:rPr lang="en-US" dirty="0" smtClean="0"/>
              <a:t> Brutus, what had happened.  After her confession, she took her own life. </a:t>
            </a:r>
            <a:endParaRPr lang="en-US" dirty="0"/>
          </a:p>
        </p:txBody>
      </p:sp>
      <p:pic>
        <p:nvPicPr>
          <p:cNvPr id="5" name="Content Placeholder 4" descr="The Rape of Lucretia.jpg"/>
          <p:cNvPicPr>
            <a:picLocks noGrp="1" noChangeAspect="1"/>
          </p:cNvPicPr>
          <p:nvPr>
            <p:ph sz="half" idx="1"/>
          </p:nvPr>
        </p:nvPicPr>
        <p:blipFill>
          <a:blip r:embed="rId2" cstate="print"/>
          <a:stretch>
            <a:fillRect/>
          </a:stretch>
        </p:blipFill>
        <p:spPr>
          <a:xfrm>
            <a:off x="3466926" y="533400"/>
            <a:ext cx="5677073" cy="45719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 of </a:t>
            </a:r>
            <a:r>
              <a:rPr lang="en-US" dirty="0" err="1" smtClean="0"/>
              <a:t>lucretia’s</a:t>
            </a:r>
            <a:r>
              <a:rPr lang="en-US" dirty="0" smtClean="0"/>
              <a:t> death</a:t>
            </a:r>
            <a:endParaRPr lang="en-US" dirty="0"/>
          </a:p>
        </p:txBody>
      </p:sp>
      <p:sp>
        <p:nvSpPr>
          <p:cNvPr id="3" name="Text Placeholder 2"/>
          <p:cNvSpPr>
            <a:spLocks noGrp="1"/>
          </p:cNvSpPr>
          <p:nvPr>
            <p:ph type="body" idx="2"/>
          </p:nvPr>
        </p:nvSpPr>
        <p:spPr/>
        <p:txBody>
          <a:bodyPr/>
          <a:lstStyle/>
          <a:p>
            <a:r>
              <a:rPr lang="en-US" dirty="0" err="1" smtClean="0"/>
              <a:t>Lucius</a:t>
            </a:r>
            <a:r>
              <a:rPr lang="en-US" dirty="0" smtClean="0"/>
              <a:t> </a:t>
            </a:r>
            <a:r>
              <a:rPr lang="en-US" dirty="0" err="1" smtClean="0"/>
              <a:t>Junius</a:t>
            </a:r>
            <a:r>
              <a:rPr lang="en-US" dirty="0" smtClean="0"/>
              <a:t> Brutus and </a:t>
            </a:r>
            <a:r>
              <a:rPr lang="en-US" dirty="0" err="1" smtClean="0"/>
              <a:t>Lucretia’s</a:t>
            </a:r>
            <a:r>
              <a:rPr lang="en-US" dirty="0" smtClean="0"/>
              <a:t> father drive </a:t>
            </a:r>
            <a:r>
              <a:rPr lang="en-US" dirty="0" err="1" smtClean="0"/>
              <a:t>Tarquin</a:t>
            </a:r>
            <a:r>
              <a:rPr lang="en-US" dirty="0" smtClean="0"/>
              <a:t> </a:t>
            </a:r>
            <a:r>
              <a:rPr lang="en-US" dirty="0" err="1" smtClean="0"/>
              <a:t>Superbus</a:t>
            </a:r>
            <a:r>
              <a:rPr lang="en-US" dirty="0" smtClean="0"/>
              <a:t> and the last of the Etruscan kings from Rome.</a:t>
            </a:r>
          </a:p>
          <a:p>
            <a:endParaRPr lang="en-US" dirty="0" smtClean="0"/>
          </a:p>
          <a:p>
            <a:r>
              <a:rPr lang="en-US" dirty="0" err="1" smtClean="0"/>
              <a:t>Superbus</a:t>
            </a:r>
            <a:r>
              <a:rPr lang="en-US" dirty="0" smtClean="0"/>
              <a:t> flees to Lars </a:t>
            </a:r>
            <a:r>
              <a:rPr lang="en-US" dirty="0" err="1" smtClean="0"/>
              <a:t>Porsenna</a:t>
            </a:r>
            <a:r>
              <a:rPr lang="en-US" dirty="0" smtClean="0"/>
              <a:t>, king of </a:t>
            </a:r>
            <a:r>
              <a:rPr lang="en-US" dirty="0" err="1" smtClean="0"/>
              <a:t>Clusium</a:t>
            </a:r>
            <a:r>
              <a:rPr lang="en-US" dirty="0" smtClean="0"/>
              <a:t> (just north), to seek reinforcements from his Etruscan allies.</a:t>
            </a:r>
          </a:p>
          <a:p>
            <a:endParaRPr lang="en-US" dirty="0" smtClean="0"/>
          </a:p>
          <a:p>
            <a:r>
              <a:rPr lang="en-US" dirty="0" smtClean="0"/>
              <a:t>The Etruscan armies of the </a:t>
            </a:r>
            <a:r>
              <a:rPr lang="en-US" dirty="0" err="1" smtClean="0"/>
              <a:t>Tarquins</a:t>
            </a:r>
            <a:r>
              <a:rPr lang="en-US" dirty="0" smtClean="0"/>
              <a:t> and </a:t>
            </a:r>
            <a:r>
              <a:rPr lang="en-US" dirty="0" err="1" smtClean="0"/>
              <a:t>Porsenna</a:t>
            </a:r>
            <a:r>
              <a:rPr lang="en-US" dirty="0" smtClean="0"/>
              <a:t> march on Rome  with 90,000 men where  they encounter an amazing  soldier Roman advocate.</a:t>
            </a:r>
          </a:p>
          <a:p>
            <a:endParaRPr lang="en-US" dirty="0" smtClean="0"/>
          </a:p>
          <a:p>
            <a:r>
              <a:rPr lang="en-US" dirty="0" smtClean="0"/>
              <a:t>As the Etruscans approach Rome, the Tiber floods. One man, </a:t>
            </a:r>
            <a:r>
              <a:rPr lang="en-US" dirty="0" err="1" smtClean="0"/>
              <a:t>Horatius</a:t>
            </a:r>
            <a:r>
              <a:rPr lang="en-US" dirty="0" smtClean="0"/>
              <a:t> </a:t>
            </a:r>
            <a:r>
              <a:rPr lang="en-US" dirty="0" err="1" smtClean="0"/>
              <a:t>Cocles</a:t>
            </a:r>
            <a:r>
              <a:rPr lang="en-US" dirty="0" smtClean="0"/>
              <a:t>, then knew how to save Rome.</a:t>
            </a:r>
          </a:p>
          <a:p>
            <a:endParaRPr lang="en-US" dirty="0" smtClean="0"/>
          </a:p>
          <a:p>
            <a:endParaRPr lang="en-US" dirty="0" smtClean="0"/>
          </a:p>
        </p:txBody>
      </p:sp>
      <p:pic>
        <p:nvPicPr>
          <p:cNvPr id="5" name="Content Placeholder 4" descr="71CltwrH0SL._SY500_.jpg"/>
          <p:cNvPicPr>
            <a:picLocks noGrp="1" noChangeAspect="1"/>
          </p:cNvPicPr>
          <p:nvPr>
            <p:ph sz="half" idx="1"/>
          </p:nvPr>
        </p:nvPicPr>
        <p:blipFill>
          <a:blip r:embed="rId2" cstate="print"/>
          <a:stretch>
            <a:fillRect/>
          </a:stretch>
        </p:blipFill>
        <p:spPr>
          <a:xfrm>
            <a:off x="3575050" y="1304807"/>
            <a:ext cx="5340350" cy="341018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Horatius</a:t>
            </a:r>
            <a:r>
              <a:rPr lang="en-US" dirty="0" smtClean="0"/>
              <a:t> </a:t>
            </a:r>
            <a:r>
              <a:rPr lang="en-US" dirty="0" err="1" smtClean="0"/>
              <a:t>cocles</a:t>
            </a:r>
            <a:r>
              <a:rPr lang="en-US" dirty="0" smtClean="0"/>
              <a:t> and the </a:t>
            </a:r>
            <a:r>
              <a:rPr lang="en-US" dirty="0" err="1" smtClean="0"/>
              <a:t>pons</a:t>
            </a:r>
            <a:r>
              <a:rPr lang="en-US" dirty="0" smtClean="0"/>
              <a:t> </a:t>
            </a:r>
            <a:r>
              <a:rPr lang="en-US" dirty="0" err="1" smtClean="0"/>
              <a:t>sublicius</a:t>
            </a:r>
            <a:endParaRPr lang="en-US" dirty="0"/>
          </a:p>
        </p:txBody>
      </p:sp>
      <p:sp>
        <p:nvSpPr>
          <p:cNvPr id="3" name="Text Placeholder 2"/>
          <p:cNvSpPr>
            <a:spLocks noGrp="1"/>
          </p:cNvSpPr>
          <p:nvPr>
            <p:ph type="body" idx="2"/>
          </p:nvPr>
        </p:nvSpPr>
        <p:spPr/>
        <p:txBody>
          <a:bodyPr/>
          <a:lstStyle/>
          <a:p>
            <a:r>
              <a:rPr lang="en-US" dirty="0" err="1" smtClean="0"/>
              <a:t>Horatius</a:t>
            </a:r>
            <a:r>
              <a:rPr lang="en-US" dirty="0" smtClean="0"/>
              <a:t> </a:t>
            </a:r>
            <a:r>
              <a:rPr lang="en-US" dirty="0" err="1" smtClean="0"/>
              <a:t>Cocles</a:t>
            </a:r>
            <a:r>
              <a:rPr lang="en-US" dirty="0" smtClean="0"/>
              <a:t> ordered the Roman army to hack down the Pons </a:t>
            </a:r>
            <a:r>
              <a:rPr lang="en-US" dirty="0" err="1" smtClean="0"/>
              <a:t>Sublicius</a:t>
            </a:r>
            <a:r>
              <a:rPr lang="en-US" dirty="0" smtClean="0"/>
              <a:t> which the Etruscans would attempt to cross.</a:t>
            </a:r>
          </a:p>
          <a:p>
            <a:endParaRPr lang="en-US" dirty="0" smtClean="0"/>
          </a:p>
          <a:p>
            <a:r>
              <a:rPr lang="en-US" dirty="0" smtClean="0"/>
              <a:t>In the meantime, </a:t>
            </a:r>
            <a:r>
              <a:rPr lang="en-US" dirty="0" err="1" smtClean="0"/>
              <a:t>Cocles</a:t>
            </a:r>
            <a:r>
              <a:rPr lang="en-US" dirty="0" smtClean="0"/>
              <a:t>, accompanied by only two other men in order to preserve their </a:t>
            </a:r>
            <a:r>
              <a:rPr lang="en-US" i="1" dirty="0" err="1" smtClean="0"/>
              <a:t>pudor</a:t>
            </a:r>
            <a:r>
              <a:rPr lang="en-US" dirty="0" smtClean="0"/>
              <a:t> defend the bridge as the Romans hack away.</a:t>
            </a:r>
          </a:p>
          <a:p>
            <a:endParaRPr lang="en-US" dirty="0" smtClean="0"/>
          </a:p>
          <a:p>
            <a:r>
              <a:rPr lang="en-US" dirty="0" smtClean="0"/>
              <a:t>The two retreat in time, but not </a:t>
            </a:r>
            <a:r>
              <a:rPr lang="en-US" dirty="0" err="1" smtClean="0"/>
              <a:t>Cocles</a:t>
            </a:r>
            <a:r>
              <a:rPr lang="en-US" dirty="0" smtClean="0"/>
              <a:t>.  As the bridge collapses into the Tiber, so does he.  Fully armed, he is washed up onto the banks of Rome.</a:t>
            </a:r>
            <a:endParaRPr lang="en-US" dirty="0"/>
          </a:p>
        </p:txBody>
      </p:sp>
      <p:pic>
        <p:nvPicPr>
          <p:cNvPr id="5" name="Content Placeholder 4" descr="horatius-cocles-roman-soldier-defending-the-pons-sublicius-against-the-invading-army-of-the.jpg"/>
          <p:cNvPicPr>
            <a:picLocks noGrp="1" noChangeAspect="1"/>
          </p:cNvPicPr>
          <p:nvPr>
            <p:ph sz="half" idx="1"/>
          </p:nvPr>
        </p:nvPicPr>
        <p:blipFill>
          <a:blip r:embed="rId2" cstate="print"/>
          <a:stretch>
            <a:fillRect/>
          </a:stretch>
        </p:blipFill>
        <p:spPr>
          <a:xfrm>
            <a:off x="3308532" y="381000"/>
            <a:ext cx="5835468" cy="4648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347</TotalTime>
  <Words>2537</Words>
  <Application>Microsoft Office PowerPoint</Application>
  <PresentationFormat>On-screen Show (4:3)</PresentationFormat>
  <Paragraphs>222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Early Roman Republic</vt:lpstr>
      <vt:lpstr>King romulus</vt:lpstr>
      <vt:lpstr>Kings after romulus</vt:lpstr>
      <vt:lpstr>Tullus hostilius</vt:lpstr>
      <vt:lpstr>Ancus marcius and tarquin priscus</vt:lpstr>
      <vt:lpstr>Servius tullus and tarquin superbus</vt:lpstr>
      <vt:lpstr>Rape of lucretia and the end of the roman monarchy</vt:lpstr>
      <vt:lpstr>Aftermath of lucretia’s death</vt:lpstr>
      <vt:lpstr>Horatius cocles and the pons sublicius</vt:lpstr>
      <vt:lpstr>Gaius Mucius “scaevola”</vt:lpstr>
      <vt:lpstr>Scaevola: an act of audacity and bravery</vt:lpstr>
      <vt:lpstr>Conditions of Peace</vt:lpstr>
      <vt:lpstr>CLOELIa</vt:lpstr>
      <vt:lpstr>Statue of Cloelia in the via sacra</vt:lpstr>
      <vt:lpstr>Rome as a republic</vt:lpstr>
      <vt:lpstr>Rebellion</vt:lpstr>
      <vt:lpstr>A Dictator: lucius quinctius cincinnatus </vt:lpstr>
      <vt:lpstr>A true dictator</vt:lpstr>
      <vt:lpstr>Tension continues</vt:lpstr>
      <vt:lpstr>2nd dictator: Marcus furius Camillus</vt:lpstr>
      <vt:lpstr>Camillus’ siege of the etruscan city of falerii</vt:lpstr>
      <vt:lpstr>Camillus’ exile</vt:lpstr>
      <vt:lpstr>Conflict with the gauls</vt:lpstr>
      <vt:lpstr>Appius claudius “caecus”</vt:lpstr>
      <vt:lpstr>Roman expanionism</vt:lpstr>
      <vt:lpstr>Kings Pyrrhus</vt:lpstr>
      <vt:lpstr>cineas</vt:lpstr>
      <vt:lpstr>dentatus</vt:lpstr>
      <vt:lpstr>Dentatus</vt:lpstr>
      <vt:lpstr>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Roman Republic</dc:title>
  <dc:creator>vcs</dc:creator>
  <cp:lastModifiedBy>vcs</cp:lastModifiedBy>
  <cp:revision>53</cp:revision>
  <dcterms:created xsi:type="dcterms:W3CDTF">2015-01-19T03:03:16Z</dcterms:created>
  <dcterms:modified xsi:type="dcterms:W3CDTF">2015-02-04T23:25:23Z</dcterms:modified>
</cp:coreProperties>
</file>