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2F4E-664E-47F5-9779-FDD08578EA3C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45F27-7119-45C7-AAEC-5C29E6231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Fourth Conj. Verbs</a:t>
            </a:r>
          </a:p>
          <a:p>
            <a:r>
              <a:rPr lang="en-US" dirty="0" smtClean="0"/>
              <a:t>Third Declension Neuter Nouns</a:t>
            </a:r>
          </a:p>
          <a:p>
            <a:r>
              <a:rPr lang="en-US" dirty="0" smtClean="0"/>
              <a:t>Third Declension –</a:t>
            </a:r>
            <a:r>
              <a:rPr lang="en-US" dirty="0" err="1" smtClean="0"/>
              <a:t>i</a:t>
            </a:r>
            <a:r>
              <a:rPr lang="en-US" dirty="0" smtClean="0"/>
              <a:t> 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Neuter Third Declension –</a:t>
            </a:r>
            <a:r>
              <a:rPr lang="en-US" dirty="0" err="1" smtClean="0"/>
              <a:t>i</a:t>
            </a:r>
            <a:r>
              <a:rPr lang="en-US" dirty="0" smtClean="0"/>
              <a:t>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additional –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put at the end of the stem in the </a:t>
            </a:r>
            <a:r>
              <a:rPr lang="en-US" b="1" dirty="0" smtClean="0"/>
              <a:t> nominative, accusative, and genitive plural</a:t>
            </a:r>
            <a:r>
              <a:rPr lang="en-US" dirty="0" smtClean="0"/>
              <a:t>.</a:t>
            </a:r>
            <a:r>
              <a:rPr lang="en-US" b="1" dirty="0" smtClean="0"/>
              <a:t> The ablative singular ending also changes from </a:t>
            </a:r>
            <a:r>
              <a:rPr lang="en-US" b="1" dirty="0" smtClean="0"/>
              <a:t>an </a:t>
            </a:r>
            <a:r>
              <a:rPr lang="en-US" b="1" dirty="0" smtClean="0"/>
              <a:t>“e” to an “</a:t>
            </a:r>
            <a:r>
              <a:rPr lang="en-US" b="1" dirty="0" err="1" smtClean="0"/>
              <a:t>i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en-US" dirty="0" smtClean="0"/>
              <a:t>E.g. </a:t>
            </a:r>
            <a:r>
              <a:rPr lang="en-US" i="1" dirty="0" smtClean="0"/>
              <a:t>mare</a:t>
            </a:r>
            <a:r>
              <a:rPr lang="en-US" dirty="0" smtClean="0"/>
              <a:t> on page 144</a:t>
            </a:r>
          </a:p>
          <a:p>
            <a:pPr lvl="1"/>
            <a:r>
              <a:rPr lang="en-US" dirty="0" smtClean="0"/>
              <a:t>Nominative plural = </a:t>
            </a:r>
            <a:r>
              <a:rPr lang="en-US" i="1" dirty="0" err="1" smtClean="0"/>
              <a:t>maria</a:t>
            </a:r>
            <a:r>
              <a:rPr lang="en-US" dirty="0" smtClean="0"/>
              <a:t> not </a:t>
            </a:r>
            <a:r>
              <a:rPr lang="en-US" i="1" dirty="0" err="1" smtClean="0"/>
              <a:t>mara</a:t>
            </a:r>
            <a:endParaRPr lang="en-US" dirty="0" smtClean="0"/>
          </a:p>
          <a:p>
            <a:pPr lvl="1"/>
            <a:r>
              <a:rPr lang="en-US" dirty="0" smtClean="0"/>
              <a:t>Genitive plural = </a:t>
            </a:r>
            <a:r>
              <a:rPr lang="en-US" i="1" dirty="0" err="1" smtClean="0"/>
              <a:t>marium</a:t>
            </a:r>
            <a:r>
              <a:rPr lang="en-US" dirty="0" smtClean="0"/>
              <a:t> not </a:t>
            </a:r>
            <a:r>
              <a:rPr lang="en-US" i="1" dirty="0" err="1" smtClean="0"/>
              <a:t>marum</a:t>
            </a:r>
            <a:endParaRPr lang="en-US" i="1" dirty="0" smtClean="0"/>
          </a:p>
          <a:p>
            <a:pPr lvl="1"/>
            <a:r>
              <a:rPr lang="en-US" dirty="0" smtClean="0"/>
              <a:t>Accusative plural= </a:t>
            </a:r>
            <a:r>
              <a:rPr lang="en-US" i="1" dirty="0" err="1" smtClean="0"/>
              <a:t>maria</a:t>
            </a:r>
            <a:r>
              <a:rPr lang="en-US" dirty="0" smtClean="0"/>
              <a:t> not </a:t>
            </a:r>
            <a:r>
              <a:rPr lang="en-US" i="1" dirty="0" err="1" smtClean="0"/>
              <a:t>mara</a:t>
            </a:r>
            <a:endParaRPr lang="en-US" dirty="0" smtClean="0"/>
          </a:p>
          <a:p>
            <a:pPr lvl="1"/>
            <a:r>
              <a:rPr lang="en-US" dirty="0" smtClean="0"/>
              <a:t>Ablative singular changes from </a:t>
            </a:r>
            <a:r>
              <a:rPr lang="en-US" i="1" dirty="0" smtClean="0"/>
              <a:t>mare</a:t>
            </a:r>
            <a:r>
              <a:rPr lang="en-US" dirty="0" smtClean="0"/>
              <a:t> to </a:t>
            </a:r>
            <a:r>
              <a:rPr lang="en-US" i="1" dirty="0" err="1" smtClean="0"/>
              <a:t>mari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Conjugation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Lucida Sans Unicode"/>
                <a:cs typeface="Lucida Sans Unicode"/>
              </a:rPr>
              <a:t>All fourth conjugation verbs are recognized by an –</a:t>
            </a:r>
            <a:r>
              <a:rPr lang="en-US" dirty="0" err="1" smtClean="0">
                <a:latin typeface="Lucida Sans Unicode"/>
                <a:cs typeface="Lucida Sans Unicode"/>
              </a:rPr>
              <a:t>īre</a:t>
            </a:r>
            <a:r>
              <a:rPr lang="en-US" dirty="0" smtClean="0">
                <a:latin typeface="Lucida Sans Unicode"/>
                <a:cs typeface="Lucida Sans Unicode"/>
              </a:rPr>
              <a:t> ending in the infinitive (2</a:t>
            </a:r>
            <a:r>
              <a:rPr lang="en-US" baseline="30000" dirty="0" smtClean="0">
                <a:latin typeface="Lucida Sans Unicode"/>
                <a:cs typeface="Lucida Sans Unicode"/>
              </a:rPr>
              <a:t>nd</a:t>
            </a:r>
            <a:r>
              <a:rPr lang="en-US" dirty="0" smtClean="0">
                <a:latin typeface="Lucida Sans Unicode"/>
                <a:cs typeface="Lucida Sans Unicode"/>
              </a:rPr>
              <a:t> principal part)</a:t>
            </a:r>
          </a:p>
          <a:p>
            <a:r>
              <a:rPr lang="en-US" dirty="0" smtClean="0">
                <a:latin typeface="Lucida Sans Unicode"/>
                <a:cs typeface="Lucida Sans Unicode"/>
              </a:rPr>
              <a:t>Has an </a:t>
            </a:r>
            <a:r>
              <a:rPr lang="en-US" i="1" dirty="0" smtClean="0">
                <a:latin typeface="Lucida Sans Unicode"/>
                <a:cs typeface="Lucida Sans Unicode"/>
              </a:rPr>
              <a:t>–</a:t>
            </a:r>
            <a:r>
              <a:rPr lang="en-US" i="1" dirty="0" err="1" smtClean="0">
                <a:latin typeface="Lucida Sans Unicode"/>
                <a:cs typeface="Lucida Sans Unicode"/>
              </a:rPr>
              <a:t>i</a:t>
            </a:r>
            <a:r>
              <a:rPr lang="en-US" i="1" dirty="0" smtClean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Lucida Sans Unicode"/>
                <a:cs typeface="Lucida Sans Unicode"/>
              </a:rPr>
              <a:t>linking vowel between the stem and the ending.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Except for the 3</a:t>
            </a:r>
            <a:r>
              <a:rPr lang="en-US" baseline="30000" dirty="0" smtClean="0">
                <a:latin typeface="Lucida Sans Unicode"/>
                <a:cs typeface="Lucida Sans Unicode"/>
              </a:rPr>
              <a:t>rd</a:t>
            </a:r>
            <a:r>
              <a:rPr lang="en-US" dirty="0" smtClean="0">
                <a:latin typeface="Lucida Sans Unicode"/>
                <a:cs typeface="Lucida Sans Unicode"/>
              </a:rPr>
              <a:t>/Plural in both the active and passive. The -</a:t>
            </a:r>
            <a:r>
              <a:rPr lang="en-US" i="1" dirty="0" err="1" smtClean="0">
                <a:latin typeface="Lucida Sans Unicode"/>
                <a:cs typeface="Lucida Sans Unicode"/>
              </a:rPr>
              <a:t>i</a:t>
            </a:r>
            <a:r>
              <a:rPr lang="en-US" dirty="0" smtClean="0">
                <a:latin typeface="Lucida Sans Unicode"/>
                <a:cs typeface="Lucida Sans Unicode"/>
              </a:rPr>
              <a:t> linking vowel becomes a </a:t>
            </a:r>
            <a:r>
              <a:rPr lang="en-US" i="1" dirty="0" smtClean="0">
                <a:latin typeface="Lucida Sans Unicode"/>
                <a:cs typeface="Lucida Sans Unicode"/>
              </a:rPr>
              <a:t>–u</a:t>
            </a:r>
            <a:r>
              <a:rPr lang="en-US" dirty="0" smtClean="0">
                <a:latin typeface="Lucida Sans Unicode"/>
                <a:cs typeface="Lucida Sans Unicode"/>
              </a:rPr>
              <a:t> (same for 3</a:t>
            </a:r>
            <a:r>
              <a:rPr lang="en-US" baseline="30000" dirty="0" smtClean="0">
                <a:latin typeface="Lucida Sans Unicode"/>
                <a:cs typeface="Lucida Sans Unicode"/>
              </a:rPr>
              <a:t>rd</a:t>
            </a:r>
            <a:r>
              <a:rPr lang="en-US" dirty="0" smtClean="0">
                <a:latin typeface="Lucida Sans Unicode"/>
                <a:cs typeface="Lucida Sans Unicode"/>
              </a:rPr>
              <a:t> conjugation verbs)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Conjugation Verbs (pg. 138)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Sentiō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sentīre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sēnsī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sēnsum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to feel,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percieve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Singular			Plural</a:t>
            </a: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300" baseline="30000" dirty="0" smtClean="0">
                <a:latin typeface="Times New Roman" pitchFamily="18" charset="0"/>
                <a:cs typeface="Times New Roman" pitchFamily="18" charset="0"/>
              </a:rPr>
              <a:t>st		</a:t>
            </a:r>
            <a:r>
              <a:rPr lang="en-US" sz="4300" baseline="30000" dirty="0" err="1" smtClean="0">
                <a:latin typeface="Times New Roman" pitchFamily="18" charset="0"/>
                <a:cs typeface="Times New Roman" pitchFamily="18" charset="0"/>
              </a:rPr>
              <a:t>Sentio</a:t>
            </a:r>
            <a:r>
              <a:rPr lang="en-US" sz="4300" baseline="30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300" baseline="30000" dirty="0" err="1" smtClean="0">
                <a:latin typeface="Times New Roman" pitchFamily="18" charset="0"/>
                <a:cs typeface="Times New Roman" pitchFamily="18" charset="0"/>
              </a:rPr>
              <a:t>Sentimus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baseline="30000" dirty="0" smtClean="0">
                <a:latin typeface="Times New Roman" pitchFamily="18" charset="0"/>
                <a:cs typeface="Times New Roman" pitchFamily="18" charset="0"/>
              </a:rPr>
              <a:t>nd		</a:t>
            </a:r>
            <a:r>
              <a:rPr lang="en-US" sz="4300" baseline="30000" dirty="0" err="1" smtClean="0">
                <a:latin typeface="Times New Roman" pitchFamily="18" charset="0"/>
                <a:cs typeface="Times New Roman" pitchFamily="18" charset="0"/>
              </a:rPr>
              <a:t>Sentis</a:t>
            </a:r>
            <a:r>
              <a:rPr lang="en-US" sz="4300" baseline="30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300" baseline="30000" dirty="0" err="1" smtClean="0">
                <a:latin typeface="Times New Roman" pitchFamily="18" charset="0"/>
                <a:cs typeface="Times New Roman" pitchFamily="18" charset="0"/>
              </a:rPr>
              <a:t>Sentitis</a:t>
            </a:r>
            <a:endParaRPr lang="en-US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Sentit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Sentiunt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Conjugation Verbs (pg. 138)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dirty="0" err="1" smtClean="0">
                <a:cs typeface="Times New Roman" pitchFamily="18" charset="0"/>
              </a:rPr>
              <a:t>Sentiō</a:t>
            </a:r>
            <a:r>
              <a:rPr lang="en-US" sz="3800" dirty="0" smtClean="0">
                <a:cs typeface="Times New Roman" pitchFamily="18" charset="0"/>
              </a:rPr>
              <a:t>, </a:t>
            </a:r>
            <a:r>
              <a:rPr lang="en-US" sz="3800" dirty="0" err="1" smtClean="0">
                <a:cs typeface="Times New Roman" pitchFamily="18" charset="0"/>
              </a:rPr>
              <a:t>sentīre</a:t>
            </a:r>
            <a:r>
              <a:rPr lang="en-US" sz="3800" dirty="0" smtClean="0">
                <a:cs typeface="Times New Roman" pitchFamily="18" charset="0"/>
              </a:rPr>
              <a:t>, </a:t>
            </a:r>
            <a:r>
              <a:rPr lang="en-US" sz="3800" dirty="0" err="1" smtClean="0">
                <a:cs typeface="Times New Roman" pitchFamily="18" charset="0"/>
              </a:rPr>
              <a:t>sēnsī</a:t>
            </a:r>
            <a:r>
              <a:rPr lang="en-US" sz="3800" dirty="0" smtClean="0">
                <a:cs typeface="Times New Roman" pitchFamily="18" charset="0"/>
              </a:rPr>
              <a:t>, </a:t>
            </a:r>
            <a:r>
              <a:rPr lang="en-US" sz="3800" dirty="0" err="1" smtClean="0">
                <a:cs typeface="Times New Roman" pitchFamily="18" charset="0"/>
              </a:rPr>
              <a:t>sēnsum</a:t>
            </a:r>
            <a:r>
              <a:rPr lang="en-US" sz="3800" dirty="0" smtClean="0">
                <a:cs typeface="Times New Roman" pitchFamily="18" charset="0"/>
              </a:rPr>
              <a:t>- to </a:t>
            </a:r>
            <a:r>
              <a:rPr lang="en-US" sz="3800" smtClean="0">
                <a:cs typeface="Times New Roman" pitchFamily="18" charset="0"/>
              </a:rPr>
              <a:t>feel </a:t>
            </a:r>
            <a:r>
              <a:rPr lang="en-US" sz="3800" smtClean="0">
                <a:cs typeface="Times New Roman" pitchFamily="18" charset="0"/>
              </a:rPr>
              <a:t>perceive</a:t>
            </a:r>
            <a:endParaRPr lang="en-US" sz="3800" dirty="0" smtClean="0">
              <a:cs typeface="Times New Roman" pitchFamily="18" charset="0"/>
            </a:endParaRPr>
          </a:p>
          <a:p>
            <a:pPr>
              <a:buNone/>
            </a:pPr>
            <a:endParaRPr lang="en-US" sz="3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cs typeface="Times New Roman" pitchFamily="18" charset="0"/>
              </a:rPr>
              <a:t>			Singular			Plural</a:t>
            </a:r>
          </a:p>
          <a:p>
            <a:pPr>
              <a:buNone/>
            </a:pPr>
            <a:endParaRPr lang="en-US" sz="3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cs typeface="Times New Roman" pitchFamily="18" charset="0"/>
              </a:rPr>
              <a:t>1</a:t>
            </a:r>
            <a:r>
              <a:rPr lang="en-US" sz="3800" baseline="30000" dirty="0" smtClean="0">
                <a:cs typeface="Times New Roman" pitchFamily="18" charset="0"/>
              </a:rPr>
              <a:t>st			</a:t>
            </a:r>
            <a:r>
              <a:rPr lang="en-US" sz="5600" baseline="30000" dirty="0" err="1" smtClean="0">
                <a:cs typeface="Times New Roman" pitchFamily="18" charset="0"/>
              </a:rPr>
              <a:t>Sentior</a:t>
            </a:r>
            <a:r>
              <a:rPr lang="en-US" sz="5600" baseline="30000" dirty="0" smtClean="0">
                <a:cs typeface="Times New Roman" pitchFamily="18" charset="0"/>
              </a:rPr>
              <a:t>			</a:t>
            </a:r>
            <a:r>
              <a:rPr lang="en-US" sz="5600" baseline="30000" dirty="0" err="1" smtClean="0">
                <a:cs typeface="Times New Roman" pitchFamily="18" charset="0"/>
              </a:rPr>
              <a:t>Sentimur</a:t>
            </a:r>
            <a:endParaRPr lang="en-US" sz="5600" dirty="0" smtClean="0">
              <a:cs typeface="Times New Roman" pitchFamily="18" charset="0"/>
            </a:endParaRPr>
          </a:p>
          <a:p>
            <a:pPr>
              <a:buNone/>
            </a:pPr>
            <a:endParaRPr lang="en-US" sz="56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cs typeface="Times New Roman" pitchFamily="18" charset="0"/>
              </a:rPr>
              <a:t>2</a:t>
            </a:r>
            <a:r>
              <a:rPr lang="en-US" sz="5600" baseline="30000" dirty="0" smtClean="0">
                <a:cs typeface="Times New Roman" pitchFamily="18" charset="0"/>
              </a:rPr>
              <a:t>nd		</a:t>
            </a:r>
            <a:r>
              <a:rPr lang="en-US" sz="5600" baseline="30000" dirty="0" err="1" smtClean="0">
                <a:cs typeface="Times New Roman" pitchFamily="18" charset="0"/>
              </a:rPr>
              <a:t>Sentiris</a:t>
            </a:r>
            <a:r>
              <a:rPr lang="en-US" sz="5600" baseline="30000" dirty="0" smtClean="0">
                <a:cs typeface="Times New Roman" pitchFamily="18" charset="0"/>
              </a:rPr>
              <a:t>			</a:t>
            </a:r>
            <a:r>
              <a:rPr lang="en-US" sz="5600" baseline="30000" dirty="0" err="1" smtClean="0">
                <a:cs typeface="Times New Roman" pitchFamily="18" charset="0"/>
              </a:rPr>
              <a:t>Sentimini</a:t>
            </a:r>
            <a:endParaRPr lang="en-US" sz="5600" dirty="0" smtClean="0">
              <a:cs typeface="Times New Roman" pitchFamily="18" charset="0"/>
            </a:endParaRPr>
          </a:p>
          <a:p>
            <a:pPr>
              <a:buNone/>
            </a:pPr>
            <a:endParaRPr lang="en-US" sz="38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cs typeface="Times New Roman" pitchFamily="18" charset="0"/>
              </a:rPr>
              <a:t>3</a:t>
            </a:r>
            <a:r>
              <a:rPr lang="en-US" sz="3800" baseline="30000" dirty="0" smtClean="0">
                <a:cs typeface="Times New Roman" pitchFamily="18" charset="0"/>
              </a:rPr>
              <a:t>rd</a:t>
            </a:r>
            <a:r>
              <a:rPr lang="en-US" sz="3800" dirty="0" smtClean="0">
                <a:cs typeface="Times New Roman" pitchFamily="18" charset="0"/>
              </a:rPr>
              <a:t> 		</a:t>
            </a:r>
            <a:r>
              <a:rPr lang="en-US" sz="3800" dirty="0" err="1" smtClean="0">
                <a:cs typeface="Times New Roman" pitchFamily="18" charset="0"/>
              </a:rPr>
              <a:t>Sentit</a:t>
            </a:r>
            <a:r>
              <a:rPr lang="en-US" sz="3800" dirty="0" err="1">
                <a:cs typeface="Times New Roman" pitchFamily="18" charset="0"/>
              </a:rPr>
              <a:t>u</a:t>
            </a:r>
            <a:r>
              <a:rPr lang="en-US" sz="3800" dirty="0" err="1" smtClean="0">
                <a:cs typeface="Times New Roman" pitchFamily="18" charset="0"/>
              </a:rPr>
              <a:t>r</a:t>
            </a:r>
            <a:r>
              <a:rPr lang="en-US" sz="3800" dirty="0" smtClean="0">
                <a:cs typeface="Times New Roman" pitchFamily="18" charset="0"/>
              </a:rPr>
              <a:t>			</a:t>
            </a:r>
            <a:r>
              <a:rPr lang="en-US" sz="3800" dirty="0" err="1" smtClean="0">
                <a:cs typeface="Times New Roman" pitchFamily="18" charset="0"/>
              </a:rPr>
              <a:t>Sentiuntur</a:t>
            </a:r>
            <a:endParaRPr lang="en-US" sz="38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Conjugation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 active infinitive (2</a:t>
            </a:r>
            <a:r>
              <a:rPr lang="en-US" baseline="30000" dirty="0" smtClean="0"/>
              <a:t>nd</a:t>
            </a:r>
            <a:r>
              <a:rPr lang="en-US" dirty="0" smtClean="0"/>
              <a:t> principal part of the verb) will always end in an –</a:t>
            </a:r>
            <a:r>
              <a:rPr lang="en-US" i="1" dirty="0" err="1" smtClean="0">
                <a:cs typeface="Lucida Sans Unicode"/>
              </a:rPr>
              <a:t>ī</a:t>
            </a:r>
            <a:r>
              <a:rPr lang="en-US" i="1" dirty="0" err="1" smtClean="0"/>
              <a:t>re</a:t>
            </a:r>
            <a:endParaRPr lang="en-US" i="1" dirty="0" smtClean="0"/>
          </a:p>
          <a:p>
            <a:r>
              <a:rPr lang="en-US" dirty="0" smtClean="0"/>
              <a:t>To make the present passive infinitive, simply do the same procedure as you did for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 verbs (remove the “e” and add a “-</a:t>
            </a:r>
            <a:r>
              <a:rPr lang="en-US" dirty="0" smtClean="0">
                <a:cs typeface="Lucida Sans Unicode"/>
              </a:rPr>
              <a:t>ī</a:t>
            </a:r>
            <a:r>
              <a:rPr lang="en-US" dirty="0" smtClean="0">
                <a:latin typeface="Lucida Sans Unicode"/>
                <a:cs typeface="Lucida Sans Unicode"/>
              </a:rPr>
              <a:t>”</a:t>
            </a:r>
          </a:p>
          <a:p>
            <a:pPr>
              <a:buNone/>
            </a:pPr>
            <a:r>
              <a:rPr lang="en-US" dirty="0" smtClean="0">
                <a:latin typeface="Lucida Sans Unicode"/>
                <a:cs typeface="Lucida Sans Unicode"/>
              </a:rPr>
              <a:t>E.g. 	 	</a:t>
            </a:r>
            <a:r>
              <a:rPr lang="en-US" dirty="0" err="1" smtClean="0">
                <a:latin typeface="Lucida Sans Unicode"/>
                <a:cs typeface="Lucida Sans Unicode"/>
              </a:rPr>
              <a:t>Sent</a:t>
            </a:r>
            <a:r>
              <a:rPr lang="en-US" dirty="0" err="1" smtClean="0">
                <a:cs typeface="Lucida Sans Unicode"/>
              </a:rPr>
              <a:t>īr</a:t>
            </a:r>
            <a:r>
              <a:rPr lang="en-US" dirty="0" err="1" smtClean="0">
                <a:latin typeface="Lucida Sans Unicode"/>
                <a:cs typeface="Lucida Sans Unicode"/>
              </a:rPr>
              <a:t>e</a:t>
            </a:r>
            <a:r>
              <a:rPr lang="en-US" dirty="0" smtClean="0">
                <a:latin typeface="Lucida Sans Unicode"/>
                <a:cs typeface="Lucida Sans Unicode"/>
              </a:rPr>
              <a:t> (to feel)→</a:t>
            </a:r>
            <a:r>
              <a:rPr lang="en-US" dirty="0" err="1" smtClean="0">
                <a:latin typeface="Lucida Sans Unicode"/>
                <a:cs typeface="Lucida Sans Unicode"/>
              </a:rPr>
              <a:t>Sent</a:t>
            </a:r>
            <a:r>
              <a:rPr lang="en-US" dirty="0" err="1" smtClean="0">
                <a:cs typeface="Lucida Sans Unicode"/>
              </a:rPr>
              <a:t>ī</a:t>
            </a:r>
            <a:r>
              <a:rPr lang="en-US" dirty="0" err="1" smtClean="0">
                <a:latin typeface="Lucida Sans Unicode"/>
                <a:cs typeface="Lucida Sans Unicode"/>
              </a:rPr>
              <a:t>r</a:t>
            </a:r>
            <a:r>
              <a:rPr lang="en-US" dirty="0" err="1" smtClean="0">
                <a:cs typeface="Lucida Sans Unicode"/>
              </a:rPr>
              <a:t>ī</a:t>
            </a:r>
            <a:r>
              <a:rPr lang="en-US" dirty="0" smtClean="0">
                <a:cs typeface="Lucida Sans Unicode"/>
              </a:rPr>
              <a:t> (to be felt)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Declension Neuter Nouns (pg. 142)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the same endings as the 3</a:t>
            </a:r>
            <a:r>
              <a:rPr lang="en-US" baseline="30000" dirty="0" smtClean="0"/>
              <a:t>rd</a:t>
            </a:r>
            <a:r>
              <a:rPr lang="en-US" dirty="0" smtClean="0"/>
              <a:t> declension M/F expect for in the nominative and accusative. Remember the two following rules.</a:t>
            </a:r>
          </a:p>
          <a:p>
            <a:pPr lvl="1"/>
            <a:r>
              <a:rPr lang="en-US" dirty="0" smtClean="0"/>
              <a:t>For every neuter noun, adjective, and pronoun in Latin whatever the word is in the nominative case it is also that exact same word in the accusative.</a:t>
            </a:r>
          </a:p>
          <a:p>
            <a:pPr lvl="1"/>
            <a:r>
              <a:rPr lang="en-US" dirty="0" smtClean="0"/>
              <a:t>All neuter nouns, adjectives, and pronouns in Latin end in an – “a” in the nominative and accusative plural.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Declension Neuter Nouns (pg. 142)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Tempus, </a:t>
            </a:r>
            <a:r>
              <a:rPr lang="en-US" dirty="0" err="1" smtClean="0"/>
              <a:t>temporis</a:t>
            </a:r>
            <a:r>
              <a:rPr lang="en-US" dirty="0" smtClean="0"/>
              <a:t> (n)- time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Singular			Plural</a:t>
            </a:r>
          </a:p>
          <a:p>
            <a:pPr>
              <a:buNone/>
            </a:pPr>
            <a:r>
              <a:rPr lang="en-US" dirty="0" smtClean="0"/>
              <a:t>Nom.		</a:t>
            </a:r>
            <a:r>
              <a:rPr lang="en-US" i="1" dirty="0" smtClean="0"/>
              <a:t>Tempus			</a:t>
            </a:r>
            <a:r>
              <a:rPr lang="en-US" i="1" dirty="0" err="1" smtClean="0"/>
              <a:t>Tempora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Gen.</a:t>
            </a:r>
            <a:r>
              <a:rPr lang="en-US" i="1" dirty="0" smtClean="0"/>
              <a:t>		</a:t>
            </a:r>
            <a:r>
              <a:rPr lang="en-US" dirty="0" err="1" smtClean="0"/>
              <a:t>Temporis</a:t>
            </a:r>
            <a:r>
              <a:rPr lang="en-US" i="1" dirty="0" smtClean="0"/>
              <a:t>			</a:t>
            </a:r>
            <a:r>
              <a:rPr lang="en-US" dirty="0" err="1" smtClean="0"/>
              <a:t>Temporum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Dat.		</a:t>
            </a:r>
            <a:r>
              <a:rPr lang="en-US" dirty="0" err="1" smtClean="0"/>
              <a:t>Tempori</a:t>
            </a:r>
            <a:r>
              <a:rPr lang="en-US" dirty="0" smtClean="0"/>
              <a:t>			</a:t>
            </a:r>
            <a:r>
              <a:rPr lang="en-US" dirty="0" err="1" smtClean="0"/>
              <a:t>Temporibus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Acc.		</a:t>
            </a:r>
            <a:r>
              <a:rPr lang="en-US" i="1" dirty="0" smtClean="0"/>
              <a:t>Tempus			</a:t>
            </a:r>
            <a:r>
              <a:rPr lang="en-US" i="1" dirty="0" err="1" smtClean="0"/>
              <a:t>Tempora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Abl.		Tempore			</a:t>
            </a:r>
            <a:r>
              <a:rPr lang="en-US" dirty="0" err="1" smtClean="0"/>
              <a:t>Temporibus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Declension –</a:t>
            </a:r>
            <a:r>
              <a:rPr lang="en-US" dirty="0" err="1" smtClean="0"/>
              <a:t>i</a:t>
            </a:r>
            <a:r>
              <a:rPr lang="en-US" dirty="0" smtClean="0"/>
              <a:t>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third declension nouns require an extra </a:t>
            </a:r>
            <a:r>
              <a:rPr lang="en-US" i="1" dirty="0" smtClean="0"/>
              <a:t>–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at the end of their stem. The following rules determine if a third declension noun is an </a:t>
            </a:r>
            <a:r>
              <a:rPr lang="en-US" i="1" dirty="0" smtClean="0"/>
              <a:t>–</a:t>
            </a:r>
            <a:r>
              <a:rPr lang="en-US" i="1" dirty="0" err="1" smtClean="0"/>
              <a:t>i</a:t>
            </a:r>
            <a:r>
              <a:rPr lang="en-US" i="1" dirty="0" smtClean="0"/>
              <a:t> stem.</a:t>
            </a:r>
          </a:p>
          <a:p>
            <a:pPr lvl="1"/>
            <a:r>
              <a:rPr lang="en-US" dirty="0" smtClean="0"/>
              <a:t>If the nominative singular and genitive singular are parasyllabic (equal in syllables)</a:t>
            </a:r>
          </a:p>
          <a:p>
            <a:pPr lvl="2"/>
            <a:r>
              <a:rPr lang="en-US" dirty="0" smtClean="0"/>
              <a:t>E.g. 	Mare, </a:t>
            </a:r>
            <a:r>
              <a:rPr lang="en-US" dirty="0" err="1" smtClean="0"/>
              <a:t>maris</a:t>
            </a:r>
            <a:endParaRPr lang="en-US" dirty="0" smtClean="0"/>
          </a:p>
          <a:p>
            <a:pPr lvl="1"/>
            <a:r>
              <a:rPr lang="en-US" dirty="0" smtClean="0"/>
              <a:t>If there is a double consonant before the genitive singular ending</a:t>
            </a:r>
          </a:p>
          <a:p>
            <a:pPr lvl="2"/>
            <a:r>
              <a:rPr lang="en-US" dirty="0" smtClean="0"/>
              <a:t>E.g.	</a:t>
            </a:r>
            <a:r>
              <a:rPr lang="en-US" dirty="0" err="1" smtClean="0"/>
              <a:t>Nox</a:t>
            </a:r>
            <a:r>
              <a:rPr lang="en-US" dirty="0" smtClean="0"/>
              <a:t>, </a:t>
            </a:r>
            <a:r>
              <a:rPr lang="en-US" dirty="0" err="1" smtClean="0"/>
              <a:t>no</a:t>
            </a:r>
            <a:r>
              <a:rPr lang="en-US" i="1" dirty="0" err="1" smtClean="0"/>
              <a:t>ct</a:t>
            </a:r>
            <a:r>
              <a:rPr lang="en-US" dirty="0" err="1" smtClean="0"/>
              <a:t>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M/F Third Declension –</a:t>
            </a:r>
            <a:r>
              <a:rPr lang="en-US" dirty="0" err="1" smtClean="0"/>
              <a:t>i</a:t>
            </a:r>
            <a:r>
              <a:rPr lang="en-US" dirty="0" smtClean="0"/>
              <a:t> 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additional –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is put at the end of the stem in the </a:t>
            </a:r>
            <a:r>
              <a:rPr lang="en-US" b="1" dirty="0" smtClean="0"/>
              <a:t>genitive plural only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</a:t>
            </a:r>
            <a:r>
              <a:rPr lang="en-US" i="1" dirty="0" err="1" smtClean="0"/>
              <a:t>urbs</a:t>
            </a:r>
            <a:r>
              <a:rPr lang="en-US" dirty="0" smtClean="0"/>
              <a:t> on page 143</a:t>
            </a:r>
          </a:p>
          <a:p>
            <a:pPr lvl="1"/>
            <a:r>
              <a:rPr lang="en-US" dirty="0" smtClean="0"/>
              <a:t>Genitive plural = </a:t>
            </a:r>
            <a:r>
              <a:rPr lang="en-US" i="1" dirty="0" err="1" smtClean="0"/>
              <a:t>urbium</a:t>
            </a:r>
            <a:r>
              <a:rPr lang="en-US" dirty="0" smtClean="0"/>
              <a:t> not </a:t>
            </a:r>
            <a:r>
              <a:rPr lang="en-US" i="1" dirty="0" err="1" smtClean="0"/>
              <a:t>urbum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436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IX</vt:lpstr>
      <vt:lpstr>Fourth Conjugation Verbs</vt:lpstr>
      <vt:lpstr>Fourth Conjugation Verbs (pg. 138)</vt:lpstr>
      <vt:lpstr>Fourth Conjugation Verbs (pg. 138)</vt:lpstr>
      <vt:lpstr>Fourth Conjugation Infinitive</vt:lpstr>
      <vt:lpstr>Third Declension Neuter Nouns (pg. 142)</vt:lpstr>
      <vt:lpstr>Third Declension Neuter Nouns (pg. 142)</vt:lpstr>
      <vt:lpstr>Third Declension –i stems</vt:lpstr>
      <vt:lpstr>M/F Third Declension –i Stems</vt:lpstr>
      <vt:lpstr>Neuter Third Declension –i Stems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IX</dc:title>
  <dc:creator>vcs</dc:creator>
  <cp:lastModifiedBy>vcs</cp:lastModifiedBy>
  <cp:revision>9</cp:revision>
  <dcterms:created xsi:type="dcterms:W3CDTF">2013-01-24T03:32:02Z</dcterms:created>
  <dcterms:modified xsi:type="dcterms:W3CDTF">2013-01-25T20:10:45Z</dcterms:modified>
</cp:coreProperties>
</file>