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C0269D-53DE-4EEE-A7C7-676534BC198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39ED8B-9F0A-4DCC-A134-A14595F03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Third declension masculine and feminine nouns</a:t>
            </a:r>
          </a:p>
          <a:p>
            <a:r>
              <a:rPr lang="en-US" dirty="0" smtClean="0"/>
              <a:t>Indirect statements (accusative  and infinitive)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to Learn (pg. 115)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Ecce!!!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M/F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nominative singular has NO ending</a:t>
            </a:r>
          </a:p>
          <a:p>
            <a:r>
              <a:rPr lang="en-US" dirty="0" smtClean="0"/>
              <a:t>All 3</a:t>
            </a:r>
            <a:r>
              <a:rPr lang="en-US" baseline="30000" dirty="0" smtClean="0"/>
              <a:t>rd</a:t>
            </a:r>
            <a:r>
              <a:rPr lang="en-US" dirty="0" smtClean="0"/>
              <a:t> declension nouns end in an –is in the genitive singular</a:t>
            </a:r>
          </a:p>
          <a:p>
            <a:r>
              <a:rPr lang="en-US" dirty="0" smtClean="0"/>
              <a:t>Third declension nouns have all three genders.  There is no other way to determine the gender of a 3</a:t>
            </a:r>
            <a:r>
              <a:rPr lang="en-US" baseline="30000" dirty="0" smtClean="0"/>
              <a:t>rd</a:t>
            </a:r>
            <a:r>
              <a:rPr lang="en-US" dirty="0" smtClean="0"/>
              <a:t> declension noun other than by memorizing it in the vocabulary.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Declension M/F Nouns (pg. 114)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</a:t>
            </a:r>
            <a:r>
              <a:rPr lang="en-US" dirty="0" smtClean="0"/>
              <a:t>, </a:t>
            </a:r>
            <a:r>
              <a:rPr lang="en-US" dirty="0" err="1" smtClean="0"/>
              <a:t>pacis</a:t>
            </a:r>
            <a:r>
              <a:rPr lang="en-US" dirty="0" smtClean="0"/>
              <a:t> (f)- peace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</a:t>
            </a:r>
            <a:r>
              <a:rPr lang="en-US" u="sng" dirty="0" smtClean="0"/>
              <a:t>Plural</a:t>
            </a:r>
          </a:p>
          <a:p>
            <a:pPr>
              <a:buNone/>
            </a:pPr>
            <a:r>
              <a:rPr lang="en-US" dirty="0" smtClean="0"/>
              <a:t>Nom.	</a:t>
            </a:r>
            <a:r>
              <a:rPr lang="en-US" dirty="0" err="1" smtClean="0"/>
              <a:t>Pax</a:t>
            </a:r>
            <a:r>
              <a:rPr lang="en-US" dirty="0" smtClean="0"/>
              <a:t>			</a:t>
            </a:r>
            <a:r>
              <a:rPr lang="en-US" b="1" dirty="0" smtClean="0"/>
              <a:t>Pac</a:t>
            </a:r>
            <a:r>
              <a:rPr lang="en-US" i="1" dirty="0" smtClean="0"/>
              <a:t>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Gen.		</a:t>
            </a:r>
            <a:r>
              <a:rPr lang="en-US" b="1" dirty="0" err="1" smtClean="0"/>
              <a:t>Pac</a:t>
            </a:r>
            <a:r>
              <a:rPr lang="en-US" i="1" dirty="0" err="1" smtClean="0"/>
              <a:t>is</a:t>
            </a:r>
            <a:r>
              <a:rPr lang="en-US" b="1" dirty="0" smtClean="0"/>
              <a:t>			</a:t>
            </a:r>
            <a:r>
              <a:rPr lang="en-US" b="1" dirty="0" err="1" smtClean="0"/>
              <a:t>Pac</a:t>
            </a:r>
            <a:r>
              <a:rPr lang="en-US" i="1" dirty="0" err="1" smtClean="0"/>
              <a:t>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Dat.		</a:t>
            </a:r>
            <a:r>
              <a:rPr lang="en-US" b="1" dirty="0" err="1" smtClean="0"/>
              <a:t>Pac</a:t>
            </a:r>
            <a:r>
              <a:rPr lang="en-US" i="1" dirty="0" err="1" smtClean="0"/>
              <a:t>i</a:t>
            </a:r>
            <a:r>
              <a:rPr lang="en-US" b="1" dirty="0" smtClean="0"/>
              <a:t>			</a:t>
            </a:r>
            <a:r>
              <a:rPr lang="en-US" b="1" dirty="0" err="1" smtClean="0"/>
              <a:t>Pac</a:t>
            </a:r>
            <a:r>
              <a:rPr lang="en-US" i="1" dirty="0" err="1" smtClean="0"/>
              <a:t>ibus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Acc.		</a:t>
            </a:r>
            <a:r>
              <a:rPr lang="en-US" b="1" dirty="0" err="1" smtClean="0"/>
              <a:t>Pac</a:t>
            </a:r>
            <a:r>
              <a:rPr lang="en-US" i="1" dirty="0" err="1" smtClean="0"/>
              <a:t>em</a:t>
            </a:r>
            <a:r>
              <a:rPr lang="en-US" b="1" dirty="0" smtClean="0"/>
              <a:t>		Pac</a:t>
            </a:r>
            <a:r>
              <a:rPr lang="en-US" i="1" dirty="0" smtClean="0"/>
              <a:t>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Abl.		</a:t>
            </a:r>
            <a:r>
              <a:rPr lang="en-US" b="1" dirty="0" smtClean="0"/>
              <a:t>Pac</a:t>
            </a:r>
            <a:r>
              <a:rPr lang="en-US" i="1" dirty="0" smtClean="0"/>
              <a:t>e</a:t>
            </a:r>
            <a:r>
              <a:rPr lang="en-US" b="1" dirty="0" smtClean="0"/>
              <a:t>			</a:t>
            </a:r>
            <a:r>
              <a:rPr lang="en-US" b="1" dirty="0" err="1" smtClean="0"/>
              <a:t>Pac</a:t>
            </a:r>
            <a:r>
              <a:rPr lang="en-US" i="1" dirty="0" err="1" smtClean="0"/>
              <a:t>ibus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Statements (pg. 116)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 direct statement is an exact quotation of someone’s words, perceptions</a:t>
            </a:r>
            <a:r>
              <a:rPr lang="en-US" smtClean="0"/>
              <a:t>, </a:t>
            </a:r>
            <a:r>
              <a:rPr lang="en-US" smtClean="0"/>
              <a:t>or thoughts</a:t>
            </a:r>
            <a:r>
              <a:rPr lang="en-US" dirty="0" smtClean="0"/>
              <a:t>, </a:t>
            </a:r>
            <a:r>
              <a:rPr lang="en-US" dirty="0" smtClean="0"/>
              <a:t>an </a:t>
            </a:r>
            <a:r>
              <a:rPr lang="en-US" b="1" dirty="0" smtClean="0"/>
              <a:t>indirect statement</a:t>
            </a:r>
            <a:r>
              <a:rPr lang="en-US" dirty="0" smtClean="0"/>
              <a:t> indirectly reports these thoughts or words.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Statements (pg. 116)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Indirect Statements are grammatical constructions which are </a:t>
            </a:r>
            <a:r>
              <a:rPr lang="en-US" u="sng" dirty="0" smtClean="0"/>
              <a:t>dependant clauses</a:t>
            </a:r>
            <a:r>
              <a:rPr lang="en-US" dirty="0" smtClean="0"/>
              <a:t> and introduced by a cognitive verb (i.e. verbs that you would do using your cognitive senses [e.g. think, say, speak, see, etc.]).</a:t>
            </a:r>
          </a:p>
          <a:p>
            <a:endParaRPr lang="en-US" dirty="0" smtClean="0"/>
          </a:p>
          <a:p>
            <a:r>
              <a:rPr lang="en-US" dirty="0" smtClean="0"/>
              <a:t>E.g. – Catullus </a:t>
            </a:r>
            <a:r>
              <a:rPr lang="en-US" i="1" u="sng" dirty="0" smtClean="0"/>
              <a:t>videt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N.B- In English, we use the conjunction </a:t>
            </a:r>
            <a:r>
              <a:rPr lang="en-US" i="1" dirty="0" smtClean="0"/>
              <a:t>that</a:t>
            </a:r>
            <a:r>
              <a:rPr lang="en-US" dirty="0" smtClean="0"/>
              <a:t> often to introduce indirect statements, this subordinate clause.  In Latin, there is no conjunction to introduce and indirect statement.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statements (pg. 116)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After the cognitive verb which introduces the indirect statement, the subject in the indirect statement will always be in the </a:t>
            </a:r>
            <a:r>
              <a:rPr lang="en-US" b="1" dirty="0" smtClean="0"/>
              <a:t>accusative case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E.g. – Catullus videt </a:t>
            </a:r>
            <a:r>
              <a:rPr lang="en-US" i="1" dirty="0" err="1" smtClean="0"/>
              <a:t>passerem</a:t>
            </a:r>
            <a:r>
              <a:rPr lang="en-US" i="1" dirty="0" smtClean="0"/>
              <a:t>…</a:t>
            </a:r>
            <a:endParaRPr lang="en-US" dirty="0" smtClean="0"/>
          </a:p>
          <a:p>
            <a:r>
              <a:rPr lang="en-US" dirty="0" smtClean="0"/>
              <a:t>N.B.- If the subject in the indirect statement is the same subject as the one from the introductory clause (independent clause), then the Latin reflexive pronoun </a:t>
            </a:r>
            <a:r>
              <a:rPr lang="en-US" b="1" dirty="0" smtClean="0"/>
              <a:t>se</a:t>
            </a:r>
            <a:r>
              <a:rPr lang="en-US" dirty="0" smtClean="0"/>
              <a:t> is used as the accusative subject in the indirect statement.</a:t>
            </a:r>
          </a:p>
          <a:p>
            <a:r>
              <a:rPr lang="en-US" dirty="0" smtClean="0"/>
              <a:t>E.g. – </a:t>
            </a:r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narrat</a:t>
            </a:r>
            <a:r>
              <a:rPr lang="en-US" dirty="0" smtClean="0"/>
              <a:t> </a:t>
            </a:r>
            <a:r>
              <a:rPr lang="en-US" i="1" dirty="0" smtClean="0"/>
              <a:t>se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Statements (pg. 116)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verb in the indirect statement changes to its </a:t>
            </a:r>
            <a:r>
              <a:rPr lang="en-US" b="1" dirty="0" smtClean="0"/>
              <a:t>infinitive </a:t>
            </a:r>
            <a:r>
              <a:rPr lang="en-US" dirty="0" smtClean="0"/>
              <a:t>form (however, translate it like a regular verb).  This infinitive can either be active or passive voice. </a:t>
            </a:r>
          </a:p>
          <a:p>
            <a:r>
              <a:rPr lang="en-US" dirty="0" smtClean="0"/>
              <a:t>E.g.- Catullus videt </a:t>
            </a:r>
            <a:r>
              <a:rPr lang="en-US" dirty="0" err="1" smtClean="0"/>
              <a:t>passerem</a:t>
            </a:r>
            <a:r>
              <a:rPr lang="en-US" dirty="0" smtClean="0"/>
              <a:t> </a:t>
            </a:r>
            <a:r>
              <a:rPr lang="en-US" i="1" dirty="0" err="1" smtClean="0"/>
              <a:t>esse</a:t>
            </a:r>
            <a:endParaRPr lang="en-US" i="1" dirty="0" smtClean="0"/>
          </a:p>
          <a:p>
            <a:r>
              <a:rPr lang="en-US" dirty="0" smtClean="0"/>
              <a:t>E.g.- </a:t>
            </a:r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narrat</a:t>
            </a:r>
            <a:r>
              <a:rPr lang="en-US" dirty="0" smtClean="0"/>
              <a:t> se … </a:t>
            </a:r>
            <a:r>
              <a:rPr lang="en-US" dirty="0" err="1" smtClean="0"/>
              <a:t>amare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Statements (pg. 116)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direct objects, predicate nominatives, and predicate adjectives are all in the </a:t>
            </a:r>
            <a:r>
              <a:rPr lang="en-US" b="1" dirty="0" smtClean="0"/>
              <a:t>accusative case</a:t>
            </a:r>
            <a:r>
              <a:rPr lang="en-US" dirty="0" smtClean="0"/>
              <a:t> in an indirect statement. Usually, the accusative subject will be before the direct object/predicate nominative/predicate adjective.</a:t>
            </a:r>
          </a:p>
          <a:p>
            <a:r>
              <a:rPr lang="en-US" dirty="0" smtClean="0"/>
              <a:t>E.g.- </a:t>
            </a:r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narrat</a:t>
            </a:r>
            <a:r>
              <a:rPr lang="en-US" dirty="0" smtClean="0"/>
              <a:t> se </a:t>
            </a:r>
            <a:r>
              <a:rPr lang="en-US" dirty="0" err="1" smtClean="0"/>
              <a:t>passerem</a:t>
            </a:r>
            <a:r>
              <a:rPr lang="en-US" dirty="0" smtClean="0"/>
              <a:t> </a:t>
            </a:r>
            <a:r>
              <a:rPr lang="en-US" dirty="0" err="1" smtClean="0"/>
              <a:t>amare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Statements (pg. 116)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Catullus videt </a:t>
            </a:r>
            <a:r>
              <a:rPr lang="en-US" dirty="0" err="1" smtClean="0"/>
              <a:t>passerem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semper</a:t>
            </a:r>
            <a:r>
              <a:rPr lang="en-US" dirty="0" smtClean="0"/>
              <a:t> in </a:t>
            </a:r>
            <a:r>
              <a:rPr lang="en-US" dirty="0" err="1" smtClean="0"/>
              <a:t>gremio</a:t>
            </a:r>
            <a:r>
              <a:rPr lang="en-US" dirty="0" smtClean="0"/>
              <a:t> </a:t>
            </a:r>
            <a:r>
              <a:rPr lang="en-US" dirty="0" err="1" smtClean="0"/>
              <a:t>puellae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narrat</a:t>
            </a:r>
            <a:r>
              <a:rPr lang="en-US" dirty="0" smtClean="0"/>
              <a:t> se </a:t>
            </a:r>
            <a:r>
              <a:rPr lang="en-US" dirty="0" err="1" smtClean="0"/>
              <a:t>passerem</a:t>
            </a:r>
            <a:r>
              <a:rPr lang="en-US" dirty="0" smtClean="0"/>
              <a:t> </a:t>
            </a:r>
            <a:r>
              <a:rPr lang="en-US" dirty="0" err="1" smtClean="0"/>
              <a:t>amare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putat</a:t>
            </a:r>
            <a:r>
              <a:rPr lang="en-US" dirty="0" smtClean="0"/>
              <a:t> </a:t>
            </a:r>
            <a:r>
              <a:rPr lang="en-US" dirty="0" err="1" smtClean="0"/>
              <a:t>passerem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mellitum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</TotalTime>
  <Words>430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Chapter 7</vt:lpstr>
      <vt:lpstr>Third Declension M/F Nouns</vt:lpstr>
      <vt:lpstr>Third Declension M/F Nouns (pg. 114)</vt:lpstr>
      <vt:lpstr>Indirect Statements (pg. 116)</vt:lpstr>
      <vt:lpstr>Indirect Statements (pg. 116)</vt:lpstr>
      <vt:lpstr>Indirect statements (pg. 116)</vt:lpstr>
      <vt:lpstr>Indirect Statements (pg. 116)</vt:lpstr>
      <vt:lpstr>Indirect Statements (pg. 116)</vt:lpstr>
      <vt:lpstr>Indirect Statements (pg. 116)</vt:lpstr>
      <vt:lpstr>Vocabulary to Learn (pg. 115)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vcs</dc:creator>
  <cp:lastModifiedBy>vcs</cp:lastModifiedBy>
  <cp:revision>9</cp:revision>
  <dcterms:created xsi:type="dcterms:W3CDTF">2012-12-10T22:02:22Z</dcterms:created>
  <dcterms:modified xsi:type="dcterms:W3CDTF">2012-12-12T14:15:21Z</dcterms:modified>
</cp:coreProperties>
</file>