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AF51A2-6601-4A70-A71F-A655EC4AF55C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1C6B66-D140-4FEA-A4E9-5102669A8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Present Tense/Passive Voice</a:t>
            </a:r>
          </a:p>
          <a:p>
            <a:r>
              <a:rPr lang="en-US" dirty="0" smtClean="0"/>
              <a:t>Present Passive Infinitive</a:t>
            </a:r>
          </a:p>
          <a:p>
            <a:r>
              <a:rPr lang="en-US" dirty="0" smtClean="0"/>
              <a:t>Ablative of Agent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–</a:t>
            </a:r>
            <a:r>
              <a:rPr lang="en-US" dirty="0" err="1" smtClean="0"/>
              <a:t>er</a:t>
            </a:r>
            <a:r>
              <a:rPr lang="en-US" dirty="0" smtClean="0"/>
              <a:t> Adjectives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principle part of every verb is the present active infinitive.</a:t>
            </a:r>
          </a:p>
          <a:p>
            <a:pPr lvl="1"/>
            <a:r>
              <a:rPr lang="en-US" dirty="0" smtClean="0"/>
              <a:t>Used to determine the conjugation of the verb</a:t>
            </a:r>
          </a:p>
          <a:p>
            <a:pPr lvl="1"/>
            <a:r>
              <a:rPr lang="en-US" dirty="0" smtClean="0"/>
              <a:t>Translate as “to + verb”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E.g. </a:t>
            </a:r>
            <a:r>
              <a:rPr lang="en-US" dirty="0" err="1" smtClean="0"/>
              <a:t>D</a:t>
            </a:r>
            <a:r>
              <a:rPr lang="en-US" dirty="0" err="1" smtClean="0">
                <a:latin typeface="Lucida Sans Unicode"/>
                <a:cs typeface="Lucida Sans Unicode"/>
              </a:rPr>
              <a:t>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dāre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dedī</a:t>
            </a:r>
            <a:r>
              <a:rPr lang="en-US" dirty="0" smtClean="0">
                <a:latin typeface="Lucida Sans Unicode"/>
                <a:cs typeface="Lucida Sans Unicode"/>
              </a:rPr>
              <a:t>, datum- give</a:t>
            </a:r>
          </a:p>
          <a:p>
            <a:pPr lvl="1">
              <a:buNone/>
            </a:pPr>
            <a:endParaRPr lang="en-US" dirty="0" smtClean="0">
              <a:latin typeface="Lucida Sans Unicode"/>
              <a:cs typeface="Lucida Sans Unicode"/>
            </a:endParaRPr>
          </a:p>
          <a:p>
            <a:pPr lvl="1">
              <a:buNone/>
            </a:pPr>
            <a:r>
              <a:rPr lang="en-US" dirty="0" smtClean="0">
                <a:latin typeface="Lucida Sans Unicode"/>
                <a:cs typeface="Lucida Sans Unicode"/>
              </a:rPr>
              <a:t>Infinitive = </a:t>
            </a:r>
            <a:r>
              <a:rPr lang="en-US" dirty="0" err="1" smtClean="0">
                <a:cs typeface="Lucida Sans Unicode"/>
              </a:rPr>
              <a:t>dāre</a:t>
            </a:r>
            <a:r>
              <a:rPr lang="en-US" dirty="0" smtClean="0">
                <a:cs typeface="Lucida Sans Unicode"/>
              </a:rPr>
              <a:t> (to give)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Infinitive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present passive infinitive for the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conjugation verbs is done the same way.</a:t>
            </a:r>
          </a:p>
          <a:p>
            <a:pPr lvl="1"/>
            <a:r>
              <a:rPr lang="en-US" dirty="0" smtClean="0"/>
              <a:t>Find the present active infinitive</a:t>
            </a:r>
          </a:p>
          <a:p>
            <a:pPr lvl="1"/>
            <a:r>
              <a:rPr lang="en-US" dirty="0" smtClean="0"/>
              <a:t>Remove the “e” from the verb end</a:t>
            </a:r>
          </a:p>
          <a:p>
            <a:pPr lvl="1"/>
            <a:r>
              <a:rPr lang="en-US" dirty="0" smtClean="0"/>
              <a:t>Put an “</a:t>
            </a:r>
            <a:r>
              <a:rPr lang="en-US" dirty="0" err="1" smtClean="0"/>
              <a:t>i</a:t>
            </a:r>
            <a:r>
              <a:rPr lang="en-US" dirty="0" smtClean="0"/>
              <a:t>” in the place of where the “e” was.</a:t>
            </a:r>
          </a:p>
          <a:p>
            <a:pPr lvl="1"/>
            <a:r>
              <a:rPr lang="en-US" dirty="0" smtClean="0"/>
              <a:t>Translate as “to be + verb (past tense form)”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E.g.	 </a:t>
            </a:r>
            <a:r>
              <a:rPr lang="en-US" dirty="0" err="1" smtClean="0"/>
              <a:t>D</a:t>
            </a:r>
            <a:r>
              <a:rPr lang="en-US" dirty="0" err="1" smtClean="0">
                <a:cs typeface="Lucida Sans Unicode"/>
              </a:rPr>
              <a:t>ō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dāre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dedī</a:t>
            </a:r>
            <a:r>
              <a:rPr lang="en-US" dirty="0" smtClean="0">
                <a:cs typeface="Lucida Sans Unicode"/>
              </a:rPr>
              <a:t>, datum- give</a:t>
            </a:r>
          </a:p>
          <a:p>
            <a:pPr lvl="1">
              <a:buNone/>
            </a:pPr>
            <a:endParaRPr lang="en-US" dirty="0" smtClean="0">
              <a:cs typeface="Lucida Sans Unicode"/>
            </a:endParaRPr>
          </a:p>
          <a:p>
            <a:pPr lvl="1">
              <a:buNone/>
            </a:pPr>
            <a:r>
              <a:rPr lang="en-US" dirty="0" smtClean="0">
                <a:cs typeface="Lucida Sans Unicode"/>
              </a:rPr>
              <a:t>	PAI = </a:t>
            </a:r>
            <a:r>
              <a:rPr lang="en-US" dirty="0" err="1" smtClean="0">
                <a:cs typeface="Lucida Sans Unicode"/>
              </a:rPr>
              <a:t>dāre</a:t>
            </a:r>
            <a:r>
              <a:rPr lang="en-US" dirty="0" smtClean="0">
                <a:cs typeface="Lucida Sans Unicode"/>
              </a:rPr>
              <a:t> (to give)		PPI= </a:t>
            </a:r>
            <a:r>
              <a:rPr lang="en-US" dirty="0" err="1" smtClean="0">
                <a:cs typeface="Lucida Sans Unicode"/>
              </a:rPr>
              <a:t>dār</a:t>
            </a:r>
            <a:r>
              <a:rPr lang="en-US" dirty="0" err="1" smtClean="0">
                <a:latin typeface="Lucida Sans Unicode"/>
                <a:cs typeface="Lucida Sans Unicode"/>
              </a:rPr>
              <a:t>ī</a:t>
            </a:r>
            <a:r>
              <a:rPr lang="en-US" dirty="0" smtClean="0">
                <a:latin typeface="Lucida Sans Unicode"/>
                <a:cs typeface="Lucida Sans Unicode"/>
              </a:rPr>
              <a:t> (to be given)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Passive Infinitive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passive voice verbs have their subject receive the action of the verb, it is possible to show who/what is performing the action of a passive voice verb. This is done through an Ablative of Agent construction.</a:t>
            </a:r>
          </a:p>
          <a:p>
            <a:pPr lvl="1"/>
            <a:r>
              <a:rPr lang="en-US" dirty="0" smtClean="0"/>
              <a:t>An Ablative of Agent construction is equivalent to an active voice subject performing the action of the verb.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Ablative of 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voice construction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love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2060"/>
                </a:solidFill>
              </a:rPr>
              <a:t>dog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Equivalent passive voice construction with an ablative of agent.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2060"/>
                </a:solidFill>
              </a:rPr>
              <a:t>dog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loved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by me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Simply put, an Ablative of Agent construction is used to indicate who is performing the action of a passive voice verb.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Ablative of 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an Ablative of Agent construction in Latin, the following must exist:</a:t>
            </a:r>
          </a:p>
          <a:p>
            <a:pPr lvl="1"/>
            <a:r>
              <a:rPr lang="en-US" dirty="0" smtClean="0"/>
              <a:t>The preposition a/</a:t>
            </a:r>
            <a:r>
              <a:rPr lang="en-US" dirty="0" err="1" smtClean="0"/>
              <a:t>ab</a:t>
            </a:r>
            <a:r>
              <a:rPr lang="en-US" dirty="0" smtClean="0"/>
              <a:t> plus a noun in the ablative case.</a:t>
            </a:r>
          </a:p>
          <a:p>
            <a:pPr lvl="1"/>
            <a:r>
              <a:rPr lang="en-US" dirty="0" smtClean="0"/>
              <a:t>A verb in the passive voice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The preposition a/</a:t>
            </a:r>
            <a:r>
              <a:rPr lang="en-US" dirty="0" err="1" smtClean="0"/>
              <a:t>ab</a:t>
            </a:r>
            <a:r>
              <a:rPr lang="en-US" dirty="0" smtClean="0"/>
              <a:t> when used with an ablative of agent is translated as “by”. Otherwise it can also mean “from”.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Ablative of 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voice construction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Mali </a:t>
            </a:r>
            <a:r>
              <a:rPr lang="en-US" dirty="0" err="1" smtClean="0">
                <a:solidFill>
                  <a:srgbClr val="00B050"/>
                </a:solidFill>
              </a:rPr>
              <a:t>Viri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mala </a:t>
            </a:r>
            <a:r>
              <a:rPr lang="en-US" dirty="0" err="1" smtClean="0">
                <a:solidFill>
                  <a:srgbClr val="002060"/>
                </a:solidFill>
              </a:rPr>
              <a:t>consilia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Bad men are designing bad plans.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Passive voice construction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Mala </a:t>
            </a:r>
            <a:r>
              <a:rPr lang="en-US" dirty="0" err="1" smtClean="0">
                <a:solidFill>
                  <a:srgbClr val="00B050"/>
                </a:solidFill>
              </a:rPr>
              <a:t>consilia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/>
              <a:t>a </a:t>
            </a:r>
            <a:r>
              <a:rPr lang="en-US" i="1" dirty="0" err="1" smtClean="0"/>
              <a:t>malis</a:t>
            </a:r>
            <a:r>
              <a:rPr lang="en-US" i="1" dirty="0" smtClean="0"/>
              <a:t> </a:t>
            </a:r>
            <a:r>
              <a:rPr lang="en-US" i="1" dirty="0" err="1" smtClean="0"/>
              <a:t>viris</a:t>
            </a:r>
            <a:r>
              <a:rPr lang="en-US" i="1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parantur</a:t>
            </a:r>
            <a:r>
              <a:rPr lang="en-US" dirty="0" smtClean="0"/>
              <a:t>. </a:t>
            </a:r>
            <a:endParaRPr lang="en-US" dirty="0" smtClean="0"/>
          </a:p>
          <a:p>
            <a:pPr lvl="2"/>
            <a:r>
              <a:rPr lang="en-US" dirty="0" smtClean="0"/>
              <a:t>Bad plans </a:t>
            </a:r>
            <a:r>
              <a:rPr lang="en-US" smtClean="0"/>
              <a:t>are designed by bad men.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Notice what changes between the two constructions.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Ablative of Agent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pg. 77-78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Ending in -</a:t>
            </a:r>
            <a:r>
              <a:rPr lang="en-US" dirty="0" err="1" smtClean="0"/>
              <a:t>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73. Lets take a look!!!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to Learn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Thus far, we have learned the present tense in the active voice of verbs.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r>
              <a:rPr lang="en-US" dirty="0" smtClean="0"/>
              <a:t>    -o				-</a:t>
            </a:r>
            <a:r>
              <a:rPr lang="en-US" dirty="0" err="1" smtClean="0"/>
              <a:t>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		</a:t>
            </a:r>
            <a:r>
              <a:rPr lang="en-US" dirty="0" smtClean="0"/>
              <a:t>    -s                          -</a:t>
            </a:r>
            <a:r>
              <a:rPr lang="en-US" dirty="0" err="1" smtClean="0"/>
              <a:t>tis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               -t				-</a:t>
            </a:r>
            <a:r>
              <a:rPr lang="en-US" dirty="0" err="1" smtClean="0"/>
              <a:t>nt</a:t>
            </a:r>
            <a:endParaRPr lang="en-US" dirty="0" smtClean="0"/>
          </a:p>
          <a:p>
            <a:pPr lvl="1"/>
            <a:r>
              <a:rPr lang="en-US" dirty="0" smtClean="0"/>
              <a:t>These inflectional endings indicate the subject of the verb and indicate that the subject is in the active voice (performing the action).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Active 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subject of the active voice </a:t>
            </a:r>
            <a:r>
              <a:rPr lang="en-US" i="1" dirty="0" smtClean="0"/>
              <a:t>performs </a:t>
            </a:r>
            <a:r>
              <a:rPr lang="en-US" dirty="0" smtClean="0"/>
              <a:t>the action of the verb, the subject of a passive voice verb </a:t>
            </a:r>
            <a:r>
              <a:rPr lang="en-US" i="1" dirty="0" smtClean="0"/>
              <a:t>receives </a:t>
            </a:r>
            <a:r>
              <a:rPr lang="en-US" dirty="0" smtClean="0"/>
              <a:t>the action of the verb.</a:t>
            </a:r>
          </a:p>
          <a:p>
            <a:endParaRPr lang="en-US" dirty="0" smtClean="0"/>
          </a:p>
          <a:p>
            <a:r>
              <a:rPr lang="en-US" dirty="0" smtClean="0"/>
              <a:t>E.g.	Active Voice- You love</a:t>
            </a:r>
          </a:p>
          <a:p>
            <a:pPr>
              <a:buNone/>
            </a:pPr>
            <a:r>
              <a:rPr lang="en-US" dirty="0" smtClean="0"/>
              <a:t>			Passive Voice- You </a:t>
            </a:r>
            <a:r>
              <a:rPr lang="en-US" i="1" dirty="0" smtClean="0"/>
              <a:t>are</a:t>
            </a:r>
            <a:r>
              <a:rPr lang="en-US" dirty="0" smtClean="0"/>
              <a:t> loved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the differences between these two translations?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Passive 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the passive voice in English…</a:t>
            </a:r>
          </a:p>
          <a:p>
            <a:pPr lvl="1"/>
            <a:r>
              <a:rPr lang="en-US" sz="3200" dirty="0" smtClean="0"/>
              <a:t>A form of the verb “to be” must be placed between the subject and the verb (i.e. </a:t>
            </a:r>
            <a:r>
              <a:rPr lang="en-US" sz="3200" i="1" dirty="0" smtClean="0"/>
              <a:t>am, is, are</a:t>
            </a:r>
            <a:r>
              <a:rPr lang="en-US" sz="3200" dirty="0" smtClean="0"/>
              <a:t>).</a:t>
            </a:r>
          </a:p>
          <a:p>
            <a:pPr lvl="1"/>
            <a:r>
              <a:rPr lang="en-US" sz="3200" dirty="0" smtClean="0"/>
              <a:t>A past form tense of the verb must be used (i.e. –</a:t>
            </a:r>
            <a:r>
              <a:rPr lang="en-US" sz="3200" dirty="0" err="1" smtClean="0"/>
              <a:t>ed</a:t>
            </a:r>
            <a:r>
              <a:rPr lang="en-US" sz="3200" dirty="0" smtClean="0"/>
              <a:t> form of the verb).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 in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passive voice in Latin is indicated by the following endings…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r>
              <a:rPr lang="en-US" dirty="0" smtClean="0"/>
              <a:t>  -r (I)			   -</a:t>
            </a:r>
            <a:r>
              <a:rPr lang="en-US" dirty="0" err="1" smtClean="0"/>
              <a:t>mur</a:t>
            </a:r>
            <a:r>
              <a:rPr lang="en-US" dirty="0" smtClean="0"/>
              <a:t> (we)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		   </a:t>
            </a:r>
            <a:r>
              <a:rPr lang="en-US" dirty="0" smtClean="0"/>
              <a:t>-</a:t>
            </a:r>
            <a:r>
              <a:rPr lang="en-US" dirty="0" err="1" smtClean="0"/>
              <a:t>ris</a:t>
            </a:r>
            <a:r>
              <a:rPr lang="en-US" dirty="0" smtClean="0"/>
              <a:t> (you)	           	   -mini (you)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		   </a:t>
            </a:r>
            <a:r>
              <a:rPr lang="en-US" sz="4000" baseline="30000" dirty="0" smtClean="0"/>
              <a:t>-</a:t>
            </a:r>
            <a:r>
              <a:rPr lang="en-US" sz="4000" baseline="30000" dirty="0" err="1" smtClean="0"/>
              <a:t>tur</a:t>
            </a:r>
            <a:r>
              <a:rPr lang="en-US" sz="4000" baseline="30000" dirty="0" smtClean="0"/>
              <a:t>(</a:t>
            </a:r>
            <a:r>
              <a:rPr lang="en-US" sz="4000" baseline="30000" dirty="0" err="1" smtClean="0"/>
              <a:t>he,she,it</a:t>
            </a:r>
            <a:r>
              <a:rPr lang="en-US" sz="4000" baseline="30000" dirty="0" smtClean="0"/>
              <a:t>)</a:t>
            </a:r>
            <a:r>
              <a:rPr lang="en-US" sz="4000" dirty="0" smtClean="0"/>
              <a:t> 		  </a:t>
            </a:r>
            <a:r>
              <a:rPr lang="en-US" dirty="0" smtClean="0"/>
              <a:t>-</a:t>
            </a:r>
            <a:r>
              <a:rPr lang="en-US" dirty="0" err="1" smtClean="0"/>
              <a:t>ntur</a:t>
            </a:r>
            <a:r>
              <a:rPr lang="en-US" dirty="0" smtClean="0"/>
              <a:t> (they)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Voice in Latin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procedure which is done for active voice verbs is also done for the passive.</a:t>
            </a:r>
          </a:p>
          <a:p>
            <a:pPr lvl="1"/>
            <a:r>
              <a:rPr lang="en-US" dirty="0" smtClean="0"/>
              <a:t>Determine the conjugation</a:t>
            </a:r>
          </a:p>
          <a:p>
            <a:pPr lvl="1"/>
            <a:r>
              <a:rPr lang="en-US" dirty="0" smtClean="0"/>
              <a:t>Find the stem (from the 1</a:t>
            </a:r>
            <a:r>
              <a:rPr lang="en-US" baseline="30000" dirty="0" smtClean="0"/>
              <a:t>st</a:t>
            </a:r>
            <a:r>
              <a:rPr lang="en-US" dirty="0" smtClean="0"/>
              <a:t> principal part)</a:t>
            </a:r>
          </a:p>
          <a:p>
            <a:pPr lvl="1"/>
            <a:r>
              <a:rPr lang="en-US" dirty="0" smtClean="0"/>
              <a:t>Add the linking vowel based on the conjugation</a:t>
            </a:r>
          </a:p>
          <a:p>
            <a:pPr lvl="1"/>
            <a:r>
              <a:rPr lang="en-US" dirty="0" smtClean="0"/>
              <a:t>Apply the endings</a:t>
            </a:r>
          </a:p>
          <a:p>
            <a:pPr lvl="1"/>
            <a:r>
              <a:rPr lang="en-US" dirty="0" smtClean="0"/>
              <a:t>Translate each form of the verb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Verb in the Passive 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Lucida Sans Unicode"/>
                <a:cs typeface="Lucida Sans Unicode"/>
              </a:rPr>
              <a:t>Amō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amāre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amāvī</a:t>
            </a:r>
            <a:r>
              <a:rPr lang="en-US" dirty="0" smtClean="0">
                <a:latin typeface="Lucida Sans Unicode"/>
                <a:cs typeface="Lucida Sans Unicode"/>
              </a:rPr>
              <a:t>, </a:t>
            </a:r>
            <a:r>
              <a:rPr lang="en-US" dirty="0" err="1" smtClean="0">
                <a:latin typeface="Lucida Sans Unicode"/>
                <a:cs typeface="Lucida Sans Unicode"/>
              </a:rPr>
              <a:t>amātum</a:t>
            </a:r>
            <a:r>
              <a:rPr lang="en-US" dirty="0" smtClean="0">
                <a:latin typeface="Lucida Sans Unicode"/>
                <a:cs typeface="Lucida Sans Unicode"/>
              </a:rPr>
              <a:t>- to love</a:t>
            </a:r>
          </a:p>
          <a:p>
            <a:pPr lvl="1"/>
            <a:r>
              <a:rPr lang="en-US" dirty="0" smtClean="0">
                <a:latin typeface="Lucida Sans Unicode"/>
                <a:cs typeface="Lucida Sans Unicode"/>
              </a:rPr>
              <a:t>To which conjugation does </a:t>
            </a:r>
            <a:r>
              <a:rPr lang="en-US" i="1" dirty="0" err="1" smtClean="0">
                <a:latin typeface="Lucida Sans Unicode"/>
                <a:cs typeface="Lucida Sans Unicode"/>
              </a:rPr>
              <a:t>amo</a:t>
            </a:r>
            <a:r>
              <a:rPr lang="en-US" dirty="0" smtClean="0">
                <a:latin typeface="Lucida Sans Unicode"/>
                <a:cs typeface="Lucida Sans Unicode"/>
              </a:rPr>
              <a:t> belong?</a:t>
            </a:r>
          </a:p>
          <a:p>
            <a:pPr lvl="1"/>
            <a:r>
              <a:rPr lang="en-US" dirty="0" smtClean="0">
                <a:latin typeface="Lucida Sans Unicode"/>
                <a:cs typeface="Lucida Sans Unicode"/>
              </a:rPr>
              <a:t>What is the stem of this verb?</a:t>
            </a:r>
          </a:p>
          <a:p>
            <a:pPr lvl="1"/>
            <a:r>
              <a:rPr lang="en-US" dirty="0" smtClean="0">
                <a:cs typeface="Lucida Sans Unicode"/>
              </a:rPr>
              <a:t>What then is the linking which will be used?</a:t>
            </a:r>
          </a:p>
          <a:p>
            <a:pPr lvl="1"/>
            <a:r>
              <a:rPr lang="en-US" dirty="0" smtClean="0">
                <a:cs typeface="Lucida Sans Unicode"/>
              </a:rPr>
              <a:t>What are the passive voice endings?</a:t>
            </a:r>
          </a:p>
          <a:p>
            <a:pPr lvl="1"/>
            <a:r>
              <a:rPr lang="en-US" dirty="0" smtClean="0">
                <a:cs typeface="Lucida Sans Unicode"/>
              </a:rPr>
              <a:t>How do we translate this verb?</a:t>
            </a:r>
          </a:p>
          <a:p>
            <a:pPr lvl="1">
              <a:buNone/>
            </a:pPr>
            <a:endParaRPr lang="en-US" dirty="0" smtClean="0">
              <a:cs typeface="Lucida Sans Unicode"/>
            </a:endParaRPr>
          </a:p>
          <a:p>
            <a:pPr lvl="1">
              <a:buNone/>
            </a:pPr>
            <a:r>
              <a:rPr lang="en-US" smtClean="0">
                <a:cs typeface="Lucida Sans Unicode"/>
              </a:rPr>
              <a:t>N.B.-</a:t>
            </a:r>
            <a:endParaRPr lang="en-US" dirty="0" smtClean="0">
              <a:cs typeface="Lucida Sans Unicode"/>
            </a:endParaRPr>
          </a:p>
          <a:p>
            <a:pPr lvl="1"/>
            <a:endParaRPr lang="en-US" dirty="0" smtClean="0">
              <a:latin typeface="Lucida Sans Unicode"/>
              <a:cs typeface="Lucida Sans Unicode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Conjugating a Verb in the Passive Voice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cs typeface="Lucida Sans Unicode"/>
              </a:rPr>
              <a:t>Amō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amāre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amāvī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amātum</a:t>
            </a:r>
            <a:r>
              <a:rPr lang="en-US" dirty="0" smtClean="0">
                <a:cs typeface="Lucida Sans Unicode"/>
              </a:rPr>
              <a:t>- to love</a:t>
            </a:r>
          </a:p>
          <a:p>
            <a:pPr>
              <a:buNone/>
            </a:pPr>
            <a:endParaRPr lang="en-US" dirty="0" smtClean="0">
              <a:cs typeface="Lucida Sans Unicode"/>
            </a:endParaRP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	</a:t>
            </a:r>
            <a:r>
              <a:rPr lang="en-US" dirty="0" smtClean="0"/>
              <a:t>  </a:t>
            </a:r>
            <a:r>
              <a:rPr lang="en-US" u="sng" dirty="0" err="1" smtClean="0"/>
              <a:t>amo</a:t>
            </a:r>
            <a:r>
              <a:rPr lang="en-US" b="1" dirty="0" err="1" smtClean="0"/>
              <a:t>r</a:t>
            </a:r>
            <a:r>
              <a:rPr lang="en-US" b="1" dirty="0" smtClean="0"/>
              <a:t> </a:t>
            </a:r>
            <a:r>
              <a:rPr lang="en-US" dirty="0" smtClean="0"/>
              <a:t>		      </a:t>
            </a:r>
            <a:r>
              <a:rPr lang="en-US" i="1" u="sng" dirty="0" err="1" smtClean="0"/>
              <a:t>am</a:t>
            </a:r>
            <a:r>
              <a:rPr lang="en-US" i="1" dirty="0" err="1" smtClean="0"/>
              <a:t>a</a:t>
            </a:r>
            <a:r>
              <a:rPr lang="en-US" b="1" dirty="0" err="1" smtClean="0"/>
              <a:t>mur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	 </a:t>
            </a:r>
            <a:r>
              <a:rPr lang="en-US" dirty="0" smtClean="0"/>
              <a:t>        </a:t>
            </a:r>
            <a:r>
              <a:rPr lang="en-US" u="sng" dirty="0" err="1" smtClean="0"/>
              <a:t>am</a:t>
            </a:r>
            <a:r>
              <a:rPr lang="en-US" i="1" dirty="0" err="1" smtClean="0"/>
              <a:t>a</a:t>
            </a:r>
            <a:r>
              <a:rPr lang="en-US" b="1" dirty="0" err="1" smtClean="0"/>
              <a:t>ris</a:t>
            </a:r>
            <a:r>
              <a:rPr lang="en-US" dirty="0" smtClean="0"/>
              <a:t> 	              </a:t>
            </a:r>
            <a:r>
              <a:rPr lang="en-US" u="sng" dirty="0" err="1" smtClean="0"/>
              <a:t>am</a:t>
            </a:r>
            <a:r>
              <a:rPr lang="en-US" i="1" dirty="0" err="1" smtClean="0"/>
              <a:t>a</a:t>
            </a:r>
            <a:r>
              <a:rPr lang="en-US" b="1" dirty="0" err="1" smtClean="0"/>
              <a:t>mini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	 </a:t>
            </a:r>
            <a:r>
              <a:rPr lang="en-US" dirty="0" smtClean="0"/>
              <a:t>       </a:t>
            </a:r>
            <a:r>
              <a:rPr lang="en-US" u="sng" dirty="0" err="1" smtClean="0"/>
              <a:t>am</a:t>
            </a:r>
            <a:r>
              <a:rPr lang="en-US" i="1" dirty="0" err="1" smtClean="0"/>
              <a:t>a</a:t>
            </a:r>
            <a:r>
              <a:rPr lang="en-US" b="1" dirty="0" err="1" smtClean="0"/>
              <a:t>tur</a:t>
            </a:r>
            <a:r>
              <a:rPr lang="en-US" b="1" dirty="0" smtClean="0"/>
              <a:t>		      </a:t>
            </a:r>
            <a:r>
              <a:rPr lang="en-US" u="sng" dirty="0" err="1" smtClean="0"/>
              <a:t>am</a:t>
            </a:r>
            <a:r>
              <a:rPr lang="en-US" i="1" dirty="0" err="1" smtClean="0"/>
              <a:t>a</a:t>
            </a:r>
            <a:r>
              <a:rPr lang="en-US" b="1" dirty="0" err="1" smtClean="0"/>
              <a:t>ntur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>
              <a:cs typeface="Lucida Sans Unicode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cs typeface="Lucida Sans Unicode"/>
              </a:rPr>
              <a:t>Present/Passive of </a:t>
            </a:r>
            <a:r>
              <a:rPr lang="en-US" dirty="0" err="1" smtClean="0">
                <a:cs typeface="Lucida Sans Unicode"/>
              </a:rPr>
              <a:t>Amo</a:t>
            </a:r>
            <a:r>
              <a:rPr lang="en-US" dirty="0" smtClean="0">
                <a:cs typeface="Lucida Sans Unicode"/>
              </a:rPr>
              <a:t/>
            </a:r>
            <a:br>
              <a:rPr lang="en-US" dirty="0" smtClean="0">
                <a:cs typeface="Lucida Sans Unicode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cs typeface="Lucida Sans Unicode"/>
              </a:rPr>
              <a:t>Amō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amāre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amāvī</a:t>
            </a:r>
            <a:r>
              <a:rPr lang="en-US" dirty="0" smtClean="0">
                <a:cs typeface="Lucida Sans Unicode"/>
              </a:rPr>
              <a:t>, </a:t>
            </a:r>
            <a:r>
              <a:rPr lang="en-US" dirty="0" err="1" smtClean="0">
                <a:cs typeface="Lucida Sans Unicode"/>
              </a:rPr>
              <a:t>amātum</a:t>
            </a:r>
            <a:r>
              <a:rPr lang="en-US" dirty="0" smtClean="0">
                <a:cs typeface="Lucida Sans Unicode"/>
              </a:rPr>
              <a:t>- to love</a:t>
            </a:r>
          </a:p>
          <a:p>
            <a:pPr>
              <a:buNone/>
            </a:pPr>
            <a:endParaRPr lang="en-US" dirty="0" smtClean="0">
              <a:cs typeface="Lucida Sans Unicode"/>
            </a:endParaRP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u="sng" dirty="0" smtClean="0"/>
              <a:t>Singular</a:t>
            </a:r>
            <a:r>
              <a:rPr lang="en-US" dirty="0" smtClean="0"/>
              <a:t>			</a:t>
            </a:r>
            <a:r>
              <a:rPr lang="en-US" u="sng" dirty="0" smtClean="0"/>
              <a:t>Plural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	 </a:t>
            </a:r>
            <a:r>
              <a:rPr lang="en-US" dirty="0" smtClean="0"/>
              <a:t>      I </a:t>
            </a:r>
            <a:r>
              <a:rPr lang="en-US" u="sng" dirty="0" smtClean="0"/>
              <a:t>am</a:t>
            </a:r>
            <a:r>
              <a:rPr lang="en-US" dirty="0" smtClean="0"/>
              <a:t> lov</a:t>
            </a:r>
            <a:r>
              <a:rPr lang="en-US" i="1" dirty="0" smtClean="0"/>
              <a:t>ed</a:t>
            </a:r>
            <a:r>
              <a:rPr lang="en-US" dirty="0" smtClean="0"/>
              <a:t>		      We </a:t>
            </a:r>
            <a:r>
              <a:rPr lang="en-US" u="sng" dirty="0" smtClean="0"/>
              <a:t>are</a:t>
            </a:r>
            <a:r>
              <a:rPr lang="en-US" dirty="0" smtClean="0"/>
              <a:t> lov</a:t>
            </a:r>
            <a:r>
              <a:rPr lang="en-US" i="1" dirty="0" smtClean="0"/>
              <a:t>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	 </a:t>
            </a:r>
            <a:r>
              <a:rPr lang="en-US" dirty="0" smtClean="0"/>
              <a:t>      You </a:t>
            </a:r>
            <a:r>
              <a:rPr lang="en-US" u="sng" dirty="0" smtClean="0"/>
              <a:t>are</a:t>
            </a:r>
            <a:r>
              <a:rPr lang="en-US" dirty="0" smtClean="0"/>
              <a:t> lov</a:t>
            </a:r>
            <a:r>
              <a:rPr lang="en-US" i="1" dirty="0" smtClean="0"/>
              <a:t>ed</a:t>
            </a:r>
            <a:r>
              <a:rPr lang="en-US" dirty="0" smtClean="0"/>
              <a:t>	     You </a:t>
            </a:r>
            <a:r>
              <a:rPr lang="en-US" u="sng" dirty="0" smtClean="0"/>
              <a:t>are</a:t>
            </a:r>
            <a:r>
              <a:rPr lang="en-US" dirty="0" smtClean="0"/>
              <a:t> lov</a:t>
            </a:r>
            <a:r>
              <a:rPr lang="en-US" i="1" dirty="0" smtClean="0"/>
              <a:t>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	 </a:t>
            </a:r>
            <a:r>
              <a:rPr lang="en-US" dirty="0" smtClean="0"/>
              <a:t>  </a:t>
            </a:r>
            <a:r>
              <a:rPr lang="en-US" dirty="0" err="1" smtClean="0"/>
              <a:t>He/She</a:t>
            </a:r>
            <a:r>
              <a:rPr lang="en-US" dirty="0" smtClean="0"/>
              <a:t>/It </a:t>
            </a:r>
            <a:r>
              <a:rPr lang="en-US" u="sng" dirty="0" smtClean="0"/>
              <a:t>is</a:t>
            </a:r>
            <a:r>
              <a:rPr lang="en-US" dirty="0" smtClean="0"/>
              <a:t> lov</a:t>
            </a:r>
            <a:r>
              <a:rPr lang="en-US" i="1" dirty="0" smtClean="0"/>
              <a:t>ed</a:t>
            </a:r>
            <a:r>
              <a:rPr lang="en-US" b="1" dirty="0" smtClean="0"/>
              <a:t>	</a:t>
            </a:r>
            <a:r>
              <a:rPr lang="en-US" smtClean="0"/>
              <a:t>     They </a:t>
            </a:r>
            <a:r>
              <a:rPr lang="en-US" u="sng" dirty="0" smtClean="0"/>
              <a:t>are</a:t>
            </a:r>
            <a:r>
              <a:rPr lang="en-US" dirty="0" smtClean="0"/>
              <a:t> lov</a:t>
            </a:r>
            <a:r>
              <a:rPr lang="en-US" i="1" dirty="0" smtClean="0"/>
              <a:t>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Translations of </a:t>
            </a:r>
            <a:r>
              <a:rPr lang="en-US" dirty="0" err="1" smtClean="0"/>
              <a:t>Amo</a:t>
            </a:r>
            <a:r>
              <a:rPr lang="en-US" dirty="0" smtClean="0"/>
              <a:t> in the Passive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522</TotalTime>
  <Words>633</Words>
  <Application>Microsoft Office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Chapter 5</vt:lpstr>
      <vt:lpstr>The Active Voice</vt:lpstr>
      <vt:lpstr>The Passive Voice</vt:lpstr>
      <vt:lpstr>Passive Voice in English</vt:lpstr>
      <vt:lpstr>Passive Voice in Latin</vt:lpstr>
      <vt:lpstr>Conjugating a Verb in the Passive Voice</vt:lpstr>
      <vt:lpstr>Conjugating a Verb in the Passive Voice</vt:lpstr>
      <vt:lpstr>Present/Passive of Amo </vt:lpstr>
      <vt:lpstr>Translations of Amo in the Passive</vt:lpstr>
      <vt:lpstr>Present Active Infinitive</vt:lpstr>
      <vt:lpstr>Present Passive Infinitive</vt:lpstr>
      <vt:lpstr>Ablative of Agent</vt:lpstr>
      <vt:lpstr>Ablative of Agent</vt:lpstr>
      <vt:lpstr>Ablative of Agent</vt:lpstr>
      <vt:lpstr>Ablative of Agent</vt:lpstr>
      <vt:lpstr>Adjectives Ending in -er</vt:lpstr>
      <vt:lpstr>Vocabulary to Learn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vcs</dc:creator>
  <cp:lastModifiedBy>vcs</cp:lastModifiedBy>
  <cp:revision>19</cp:revision>
  <dcterms:created xsi:type="dcterms:W3CDTF">2012-10-21T15:23:51Z</dcterms:created>
  <dcterms:modified xsi:type="dcterms:W3CDTF">2012-10-30T15:54:34Z</dcterms:modified>
</cp:coreProperties>
</file>