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2" r:id="rId7"/>
    <p:sldId id="263" r:id="rId8"/>
    <p:sldId id="264" r:id="rId9"/>
    <p:sldId id="265" r:id="rId10"/>
    <p:sldId id="266" r:id="rId11"/>
    <p:sldId id="268" r:id="rId12"/>
    <p:sldId id="269" r:id="rId13"/>
    <p:sldId id="267" r:id="rId14"/>
    <p:sldId id="270" r:id="rId15"/>
    <p:sldId id="271" r:id="rId16"/>
    <p:sldId id="272" r:id="rId17"/>
    <p:sldId id="273" r:id="rId18"/>
    <p:sldId id="274" r:id="rId19"/>
    <p:sldId id="275" r:id="rId20"/>
    <p:sldId id="276" r:id="rId21"/>
    <p:sldId id="259"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683C12A-7A4F-4D7D-A649-8C4688C52A82}" type="datetimeFigureOut">
              <a:rPr lang="en-US" smtClean="0"/>
              <a:pPr/>
              <a:t>8/28/2012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CBA10C8-D96E-4395-9867-6DBFF77D0D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83C12A-7A4F-4D7D-A649-8C4688C52A82}" type="datetimeFigureOut">
              <a:rPr lang="en-US" smtClean="0"/>
              <a:pPr/>
              <a:t>8/28/2012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BA10C8-D96E-4395-9867-6DBFF77D0D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83C12A-7A4F-4D7D-A649-8C4688C52A82}" type="datetimeFigureOut">
              <a:rPr lang="en-US" smtClean="0"/>
              <a:pPr/>
              <a:t>8/28/2012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BA10C8-D96E-4395-9867-6DBFF77D0D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83C12A-7A4F-4D7D-A649-8C4688C52A82}" type="datetimeFigureOut">
              <a:rPr lang="en-US" smtClean="0"/>
              <a:pPr/>
              <a:t>8/28/2012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BA10C8-D96E-4395-9867-6DBFF77D0DC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83C12A-7A4F-4D7D-A649-8C4688C52A82}" type="datetimeFigureOut">
              <a:rPr lang="en-US" smtClean="0"/>
              <a:pPr/>
              <a:t>8/28/2012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BA10C8-D96E-4395-9867-6DBFF77D0DC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83C12A-7A4F-4D7D-A649-8C4688C52A82}" type="datetimeFigureOut">
              <a:rPr lang="en-US" smtClean="0"/>
              <a:pPr/>
              <a:t>8/28/2012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BA10C8-D96E-4395-9867-6DBFF77D0DC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83C12A-7A4F-4D7D-A649-8C4688C52A82}" type="datetimeFigureOut">
              <a:rPr lang="en-US" smtClean="0"/>
              <a:pPr/>
              <a:t>8/28/2012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CBA10C8-D96E-4395-9867-6DBFF77D0D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683C12A-7A4F-4D7D-A649-8C4688C52A82}" type="datetimeFigureOut">
              <a:rPr lang="en-US" smtClean="0"/>
              <a:pPr/>
              <a:t>8/28/2012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CBA10C8-D96E-4395-9867-6DBFF77D0DC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683C12A-7A4F-4D7D-A649-8C4688C52A82}" type="datetimeFigureOut">
              <a:rPr lang="en-US" smtClean="0"/>
              <a:pPr/>
              <a:t>8/28/2012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CBA10C8-D96E-4395-9867-6DBFF77D0D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683C12A-7A4F-4D7D-A649-8C4688C52A82}" type="datetimeFigureOut">
              <a:rPr lang="en-US" smtClean="0"/>
              <a:pPr/>
              <a:t>8/28/2012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BA10C8-D96E-4395-9867-6DBFF77D0D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683C12A-7A4F-4D7D-A649-8C4688C52A82}" type="datetimeFigureOut">
              <a:rPr lang="en-US" smtClean="0"/>
              <a:pPr/>
              <a:t>8/28/2012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CBA10C8-D96E-4395-9867-6DBFF77D0DC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83C12A-7A4F-4D7D-A649-8C4688C52A82}" type="datetimeFigureOut">
              <a:rPr lang="en-US" smtClean="0"/>
              <a:pPr/>
              <a:t>8/28/2012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CBA10C8-D96E-4395-9867-6DBFF77D0D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Latin I: Chapter I</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“Romulus and </a:t>
            </a:r>
            <a:r>
              <a:rPr lang="en-US" dirty="0" err="1" smtClean="0"/>
              <a:t>Remus</a:t>
            </a:r>
            <a:r>
              <a:rPr lang="en-US" dirty="0" smtClean="0"/>
              <a:t>”</a:t>
            </a:r>
          </a:p>
          <a:p>
            <a:r>
              <a:rPr lang="en-US" dirty="0" smtClean="0"/>
              <a:t>Parts of Speech</a:t>
            </a:r>
          </a:p>
          <a:p>
            <a:r>
              <a:rPr lang="en-US" dirty="0" smtClean="0"/>
              <a:t>Nouns: Number, Gender, Case (Nominative and Accusative)</a:t>
            </a:r>
          </a:p>
          <a:p>
            <a:r>
              <a:rPr lang="en-US" dirty="0" smtClean="0"/>
              <a:t>First Declension Nouns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we use cases in English? If so, how do we recognize them?</a:t>
            </a:r>
          </a:p>
          <a:p>
            <a:pPr>
              <a:buNone/>
            </a:pPr>
            <a:endParaRPr lang="en-US" dirty="0"/>
          </a:p>
        </p:txBody>
      </p:sp>
      <p:sp>
        <p:nvSpPr>
          <p:cNvPr id="3" name="Title 2"/>
          <p:cNvSpPr>
            <a:spLocks noGrp="1"/>
          </p:cNvSpPr>
          <p:nvPr>
            <p:ph type="title"/>
          </p:nvPr>
        </p:nvSpPr>
        <p:spPr/>
        <p:txBody>
          <a:bodyPr/>
          <a:lstStyle/>
          <a:p>
            <a:r>
              <a:rPr lang="en-US" dirty="0" smtClean="0"/>
              <a:t>Case in English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Number indicates whether a noun is </a:t>
            </a:r>
            <a:r>
              <a:rPr lang="en-US" i="1" dirty="0" smtClean="0"/>
              <a:t>singular </a:t>
            </a:r>
            <a:r>
              <a:rPr lang="en-US" dirty="0" smtClean="0"/>
              <a:t>or </a:t>
            </a:r>
            <a:r>
              <a:rPr lang="en-US" i="1" dirty="0" smtClean="0"/>
              <a:t>plural</a:t>
            </a:r>
            <a:r>
              <a:rPr lang="en-US" dirty="0" smtClean="0"/>
              <a:t>.</a:t>
            </a:r>
          </a:p>
          <a:p>
            <a:r>
              <a:rPr lang="en-US" dirty="0" smtClean="0"/>
              <a:t>Do we use number in English? How?</a:t>
            </a:r>
            <a:endParaRPr lang="en-US" dirty="0"/>
          </a:p>
        </p:txBody>
      </p:sp>
      <p:sp>
        <p:nvSpPr>
          <p:cNvPr id="3" name="Title 2"/>
          <p:cNvSpPr>
            <a:spLocks noGrp="1"/>
          </p:cNvSpPr>
          <p:nvPr>
            <p:ph type="title"/>
          </p:nvPr>
        </p:nvSpPr>
        <p:spPr/>
        <p:txBody>
          <a:bodyPr/>
          <a:lstStyle/>
          <a:p>
            <a:r>
              <a:rPr lang="en-US" dirty="0" smtClean="0"/>
              <a:t>Number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Latin, there are three genders: Masculine, Feminine, and Neuter. The gender for each noun see in translation must be known.</a:t>
            </a:r>
          </a:p>
          <a:p>
            <a:r>
              <a:rPr lang="en-US" dirty="0" smtClean="0"/>
              <a:t>There are two ways to determine the gender of a noun in Latin:</a:t>
            </a:r>
          </a:p>
          <a:p>
            <a:pPr lvl="1"/>
            <a:r>
              <a:rPr lang="en-US" dirty="0" smtClean="0"/>
              <a:t>Gender by Nature: obviously </a:t>
            </a:r>
            <a:r>
              <a:rPr lang="en-US" i="1" dirty="0" smtClean="0"/>
              <a:t>mater </a:t>
            </a:r>
            <a:r>
              <a:rPr lang="en-US" dirty="0" smtClean="0"/>
              <a:t>is feminine</a:t>
            </a:r>
          </a:p>
          <a:p>
            <a:pPr lvl="1"/>
            <a:r>
              <a:rPr lang="en-US" dirty="0" smtClean="0"/>
              <a:t>Grammatical Gender: randomly selected </a:t>
            </a:r>
            <a:endParaRPr lang="en-US" dirty="0"/>
          </a:p>
        </p:txBody>
      </p:sp>
      <p:sp>
        <p:nvSpPr>
          <p:cNvPr id="3" name="Title 2"/>
          <p:cNvSpPr>
            <a:spLocks noGrp="1"/>
          </p:cNvSpPr>
          <p:nvPr>
            <p:ph type="title"/>
          </p:nvPr>
        </p:nvSpPr>
        <p:spPr/>
        <p:txBody>
          <a:bodyPr/>
          <a:lstStyle/>
          <a:p>
            <a:r>
              <a:rPr lang="en-US" dirty="0" smtClean="0"/>
              <a:t>Gender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declension is simply a group of nouns. In Latin, there are five declensions. Each declension has its own set of </a:t>
            </a:r>
            <a:r>
              <a:rPr lang="en-US" i="1" dirty="0" smtClean="0"/>
              <a:t>inflectional </a:t>
            </a:r>
            <a:r>
              <a:rPr lang="en-US" dirty="0" smtClean="0"/>
              <a:t>endings. These endings MUST be memorized.</a:t>
            </a:r>
          </a:p>
          <a:p>
            <a:r>
              <a:rPr lang="en-US" dirty="0" smtClean="0"/>
              <a:t>Almost all nouns belonging to a specific declension share a similar gender.</a:t>
            </a:r>
            <a:endParaRPr lang="en-US" dirty="0"/>
          </a:p>
        </p:txBody>
      </p:sp>
      <p:sp>
        <p:nvSpPr>
          <p:cNvPr id="3" name="Title 2"/>
          <p:cNvSpPr>
            <a:spLocks noGrp="1"/>
          </p:cNvSpPr>
          <p:nvPr>
            <p:ph type="title"/>
          </p:nvPr>
        </p:nvSpPr>
        <p:spPr/>
        <p:txBody>
          <a:bodyPr/>
          <a:lstStyle/>
          <a:p>
            <a:r>
              <a:rPr lang="en-US" dirty="0" smtClean="0"/>
              <a:t>Declension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2">
              <a:buNone/>
            </a:pPr>
            <a:r>
              <a:rPr lang="en-US" dirty="0" smtClean="0"/>
              <a:t>				Singular		Plural	</a:t>
            </a:r>
          </a:p>
          <a:p>
            <a:pPr lvl="2">
              <a:buNone/>
            </a:pPr>
            <a:endParaRPr lang="en-US" dirty="0" smtClean="0"/>
          </a:p>
          <a:p>
            <a:pPr lvl="2">
              <a:buNone/>
            </a:pPr>
            <a:r>
              <a:rPr lang="en-US" dirty="0" smtClean="0"/>
              <a:t>Nominative	</a:t>
            </a:r>
            <a:r>
              <a:rPr lang="en-US" dirty="0" err="1" smtClean="0"/>
              <a:t>Puell</a:t>
            </a:r>
            <a:r>
              <a:rPr lang="en-US" i="1" dirty="0" err="1" smtClean="0"/>
              <a:t>a</a:t>
            </a:r>
            <a:r>
              <a:rPr lang="en-US" dirty="0" smtClean="0"/>
              <a:t>			</a:t>
            </a:r>
            <a:r>
              <a:rPr lang="en-US" dirty="0" err="1" smtClean="0"/>
              <a:t>Puell</a:t>
            </a:r>
            <a:r>
              <a:rPr lang="en-US" i="1" dirty="0" err="1" smtClean="0"/>
              <a:t>ae</a:t>
            </a:r>
            <a:endParaRPr lang="en-US" i="1" dirty="0" smtClean="0"/>
          </a:p>
          <a:p>
            <a:pPr lvl="2">
              <a:buNone/>
            </a:pPr>
            <a:endParaRPr lang="en-US" dirty="0" smtClean="0"/>
          </a:p>
          <a:p>
            <a:pPr lvl="2">
              <a:buNone/>
            </a:pPr>
            <a:r>
              <a:rPr lang="en-US" dirty="0" smtClean="0"/>
              <a:t>Genitive		</a:t>
            </a:r>
            <a:r>
              <a:rPr lang="en-US" dirty="0" err="1" smtClean="0"/>
              <a:t>Puell</a:t>
            </a:r>
            <a:r>
              <a:rPr lang="en-US" i="1" dirty="0" err="1" smtClean="0"/>
              <a:t>ae</a:t>
            </a:r>
            <a:r>
              <a:rPr lang="en-US" dirty="0" smtClean="0"/>
              <a:t>		</a:t>
            </a:r>
            <a:r>
              <a:rPr lang="en-US" dirty="0" err="1" smtClean="0"/>
              <a:t>Puell</a:t>
            </a:r>
            <a:r>
              <a:rPr lang="en-US" i="1" dirty="0" err="1" smtClean="0"/>
              <a:t>ārum</a:t>
            </a:r>
            <a:endParaRPr lang="en-US" i="1" dirty="0" smtClean="0"/>
          </a:p>
          <a:p>
            <a:pPr lvl="2">
              <a:buNone/>
            </a:pPr>
            <a:endParaRPr lang="en-US" dirty="0" smtClean="0"/>
          </a:p>
          <a:p>
            <a:pPr lvl="2">
              <a:buNone/>
            </a:pPr>
            <a:r>
              <a:rPr lang="en-US" dirty="0" smtClean="0"/>
              <a:t>Dative		</a:t>
            </a:r>
            <a:r>
              <a:rPr lang="en-US" dirty="0" err="1" smtClean="0"/>
              <a:t>Puell</a:t>
            </a:r>
            <a:r>
              <a:rPr lang="en-US" i="1" dirty="0" err="1" smtClean="0"/>
              <a:t>ae</a:t>
            </a:r>
            <a:r>
              <a:rPr lang="en-US" dirty="0" smtClean="0"/>
              <a:t>		</a:t>
            </a:r>
            <a:r>
              <a:rPr lang="en-US" dirty="0" err="1" smtClean="0"/>
              <a:t>Puell</a:t>
            </a:r>
            <a:r>
              <a:rPr lang="en-US" i="1" dirty="0" err="1" smtClean="0"/>
              <a:t>īs</a:t>
            </a:r>
            <a:endParaRPr lang="en-US" i="1" dirty="0" smtClean="0"/>
          </a:p>
          <a:p>
            <a:pPr lvl="2">
              <a:buNone/>
            </a:pPr>
            <a:endParaRPr lang="en-US" dirty="0" smtClean="0"/>
          </a:p>
          <a:p>
            <a:pPr lvl="2">
              <a:buNone/>
            </a:pPr>
            <a:r>
              <a:rPr lang="en-US" dirty="0" smtClean="0"/>
              <a:t>Accusative	</a:t>
            </a:r>
            <a:r>
              <a:rPr lang="en-US" dirty="0" err="1" smtClean="0"/>
              <a:t>Puell</a:t>
            </a:r>
            <a:r>
              <a:rPr lang="en-US" i="1" dirty="0" err="1" smtClean="0"/>
              <a:t>am</a:t>
            </a:r>
            <a:r>
              <a:rPr lang="en-US" dirty="0" smtClean="0"/>
              <a:t>		</a:t>
            </a:r>
            <a:r>
              <a:rPr lang="en-US" dirty="0" err="1" smtClean="0"/>
              <a:t>Puell</a:t>
            </a:r>
            <a:r>
              <a:rPr lang="en-US" i="1" dirty="0" err="1" smtClean="0"/>
              <a:t>ās</a:t>
            </a:r>
            <a:endParaRPr lang="en-US" i="1" dirty="0" smtClean="0"/>
          </a:p>
          <a:p>
            <a:pPr lvl="2">
              <a:buNone/>
            </a:pPr>
            <a:endParaRPr lang="en-US" dirty="0" smtClean="0"/>
          </a:p>
          <a:p>
            <a:pPr lvl="2">
              <a:buNone/>
            </a:pPr>
            <a:r>
              <a:rPr lang="en-US" dirty="0" smtClean="0"/>
              <a:t>Ablative		</a:t>
            </a:r>
            <a:r>
              <a:rPr lang="en-US" dirty="0" err="1" smtClean="0"/>
              <a:t>Puell</a:t>
            </a:r>
            <a:r>
              <a:rPr lang="en-US" i="1" dirty="0" err="1" smtClean="0"/>
              <a:t>ā</a:t>
            </a:r>
            <a:r>
              <a:rPr lang="en-US" dirty="0" smtClean="0"/>
              <a:t>			</a:t>
            </a:r>
            <a:r>
              <a:rPr lang="en-US" dirty="0" err="1" smtClean="0"/>
              <a:t>Puell</a:t>
            </a:r>
            <a:r>
              <a:rPr lang="en-US" i="1" dirty="0" err="1" smtClean="0"/>
              <a:t>īs</a:t>
            </a:r>
            <a:r>
              <a:rPr lang="en-US" i="1" dirty="0" smtClean="0"/>
              <a:t>	</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1st Declension: </a:t>
            </a:r>
            <a:br>
              <a:rPr lang="en-US" dirty="0" smtClean="0"/>
            </a:br>
            <a:r>
              <a:rPr lang="en-US" dirty="0" err="1" smtClean="0"/>
              <a:t>Puella</a:t>
            </a:r>
            <a:r>
              <a:rPr lang="en-US" dirty="0" smtClean="0"/>
              <a:t>, </a:t>
            </a:r>
            <a:r>
              <a:rPr lang="en-US" dirty="0" err="1" smtClean="0"/>
              <a:t>puellae</a:t>
            </a:r>
            <a:r>
              <a:rPr lang="en-US" dirty="0" smtClean="0"/>
              <a:t> (f)- Girl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Almost all 1</a:t>
            </a:r>
            <a:r>
              <a:rPr lang="en-US" baseline="30000" dirty="0" smtClean="0"/>
              <a:t>st</a:t>
            </a:r>
            <a:r>
              <a:rPr lang="en-US" dirty="0" smtClean="0"/>
              <a:t> declension nouns are feminine in gender.</a:t>
            </a:r>
          </a:p>
          <a:p>
            <a:r>
              <a:rPr lang="en-US" dirty="0" smtClean="0"/>
              <a:t>However, those nouns that are occupations or show agency are masculine</a:t>
            </a:r>
            <a:endParaRPr lang="en-US" dirty="0"/>
          </a:p>
        </p:txBody>
      </p:sp>
      <p:sp>
        <p:nvSpPr>
          <p:cNvPr id="3" name="Title 2"/>
          <p:cNvSpPr>
            <a:spLocks noGrp="1"/>
          </p:cNvSpPr>
          <p:nvPr>
            <p:ph type="title"/>
          </p:nvPr>
        </p:nvSpPr>
        <p:spPr/>
        <p:txBody>
          <a:bodyPr/>
          <a:lstStyle/>
          <a:p>
            <a:r>
              <a:rPr lang="en-US" dirty="0" smtClean="0"/>
              <a:t>1</a:t>
            </a:r>
            <a:r>
              <a:rPr lang="en-US" baseline="30000" dirty="0" smtClean="0"/>
              <a:t>st</a:t>
            </a:r>
            <a:r>
              <a:rPr lang="en-US" dirty="0" smtClean="0"/>
              <a:t> Declension: Gender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determine if a noun belongs to the 1</a:t>
            </a:r>
            <a:r>
              <a:rPr lang="en-US" baseline="30000" dirty="0" smtClean="0"/>
              <a:t>st</a:t>
            </a:r>
            <a:r>
              <a:rPr lang="en-US" dirty="0" smtClean="0"/>
              <a:t> declension, look at the genitive singular ending (the second word in the sequence given to you in the vocabulary list).</a:t>
            </a:r>
          </a:p>
          <a:p>
            <a:r>
              <a:rPr lang="en-US" dirty="0" smtClean="0"/>
              <a:t>If that noun ends in an </a:t>
            </a:r>
            <a:r>
              <a:rPr lang="en-US" i="1" dirty="0" smtClean="0"/>
              <a:t>–</a:t>
            </a:r>
            <a:r>
              <a:rPr lang="en-US" i="1" dirty="0" err="1" smtClean="0"/>
              <a:t>ae</a:t>
            </a:r>
            <a:r>
              <a:rPr lang="en-US" dirty="0" smtClean="0"/>
              <a:t>, then that noun belongs to the 1</a:t>
            </a:r>
            <a:r>
              <a:rPr lang="en-US" baseline="30000" dirty="0" smtClean="0"/>
              <a:t>st</a:t>
            </a:r>
            <a:r>
              <a:rPr lang="en-US" dirty="0" smtClean="0"/>
              <a:t> declension and can only have 1</a:t>
            </a:r>
            <a:r>
              <a:rPr lang="en-US" baseline="30000" dirty="0" smtClean="0"/>
              <a:t>st</a:t>
            </a:r>
            <a:r>
              <a:rPr lang="en-US" dirty="0" smtClean="0"/>
              <a:t> declension endings.</a:t>
            </a:r>
            <a:endParaRPr lang="en-US" dirty="0"/>
          </a:p>
        </p:txBody>
      </p:sp>
      <p:sp>
        <p:nvSpPr>
          <p:cNvPr id="3" name="Title 2"/>
          <p:cNvSpPr>
            <a:spLocks noGrp="1"/>
          </p:cNvSpPr>
          <p:nvPr>
            <p:ph type="title"/>
          </p:nvPr>
        </p:nvSpPr>
        <p:spPr/>
        <p:txBody>
          <a:bodyPr>
            <a:normAutofit fontScale="90000"/>
          </a:bodyPr>
          <a:lstStyle/>
          <a:p>
            <a:r>
              <a:rPr lang="en-US" dirty="0" smtClean="0"/>
              <a:t>Determining that a noun is first declension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 order to decline the noun, you must first find the stem. To find the stem, go to the </a:t>
            </a:r>
            <a:r>
              <a:rPr lang="en-US" u="sng" dirty="0" smtClean="0"/>
              <a:t>genitive singular case </a:t>
            </a:r>
            <a:r>
              <a:rPr lang="en-US" dirty="0" smtClean="0"/>
              <a:t>and remove its ending. Whatever is left is the stem.</a:t>
            </a:r>
          </a:p>
          <a:p>
            <a:endParaRPr lang="en-US" dirty="0" smtClean="0"/>
          </a:p>
          <a:p>
            <a:r>
              <a:rPr lang="en-US" dirty="0" smtClean="0"/>
              <a:t>For example:	</a:t>
            </a:r>
            <a:r>
              <a:rPr lang="en-US" dirty="0" smtClean="0"/>
              <a:t>Aqua, </a:t>
            </a:r>
            <a:r>
              <a:rPr lang="en-US" b="1" dirty="0" err="1" smtClean="0"/>
              <a:t>aquae</a:t>
            </a:r>
            <a:r>
              <a:rPr lang="en-US" b="1" dirty="0" smtClean="0"/>
              <a:t> </a:t>
            </a:r>
            <a:r>
              <a:rPr lang="en-US" dirty="0" smtClean="0"/>
              <a:t>(f)- water</a:t>
            </a:r>
          </a:p>
          <a:p>
            <a:r>
              <a:rPr lang="en-US" dirty="0" smtClean="0"/>
              <a:t>Remove the </a:t>
            </a:r>
            <a:r>
              <a:rPr lang="en-US" i="1" dirty="0" err="1" smtClean="0"/>
              <a:t>ae</a:t>
            </a:r>
            <a:r>
              <a:rPr lang="en-US" dirty="0" smtClean="0"/>
              <a:t> from </a:t>
            </a:r>
            <a:r>
              <a:rPr lang="en-US" b="1" dirty="0" err="1" smtClean="0"/>
              <a:t>aquae</a:t>
            </a:r>
            <a:r>
              <a:rPr lang="en-US" b="1" i="1" dirty="0" smtClean="0"/>
              <a:t> </a:t>
            </a:r>
            <a:r>
              <a:rPr lang="en-US" dirty="0" smtClean="0"/>
              <a:t>and you have </a:t>
            </a:r>
            <a:r>
              <a:rPr lang="en-US" b="1" dirty="0" err="1" smtClean="0"/>
              <a:t>aqu</a:t>
            </a:r>
            <a:r>
              <a:rPr lang="en-US" b="1" dirty="0" smtClean="0"/>
              <a:t>-</a:t>
            </a:r>
            <a:r>
              <a:rPr lang="en-US" dirty="0" smtClean="0"/>
              <a:t>.</a:t>
            </a:r>
          </a:p>
          <a:p>
            <a:r>
              <a:rPr lang="en-US" dirty="0" smtClean="0"/>
              <a:t>Write out the stem ten times (one for each noun in its case per each number).</a:t>
            </a:r>
          </a:p>
          <a:p>
            <a:r>
              <a:rPr lang="en-US" dirty="0" smtClean="0"/>
              <a:t>Finally, add the inflectional endings.</a:t>
            </a:r>
          </a:p>
        </p:txBody>
      </p:sp>
      <p:sp>
        <p:nvSpPr>
          <p:cNvPr id="3" name="Title 2"/>
          <p:cNvSpPr>
            <a:spLocks noGrp="1"/>
          </p:cNvSpPr>
          <p:nvPr>
            <p:ph type="title"/>
          </p:nvPr>
        </p:nvSpPr>
        <p:spPr/>
        <p:txBody>
          <a:bodyPr/>
          <a:lstStyle/>
          <a:p>
            <a:r>
              <a:rPr lang="en-US" dirty="0" smtClean="0"/>
              <a:t>Declining a noun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Remove the –</a:t>
            </a:r>
            <a:r>
              <a:rPr lang="en-US" i="1" dirty="0" err="1" smtClean="0"/>
              <a:t>ae</a:t>
            </a:r>
            <a:r>
              <a:rPr lang="en-US" i="1" dirty="0" smtClean="0"/>
              <a:t> </a:t>
            </a:r>
            <a:r>
              <a:rPr lang="en-US" dirty="0" smtClean="0"/>
              <a:t>from the </a:t>
            </a:r>
            <a:r>
              <a:rPr lang="en-US" smtClean="0"/>
              <a:t>genitive </a:t>
            </a:r>
            <a:r>
              <a:rPr lang="en-US" smtClean="0"/>
              <a:t>singular</a:t>
            </a:r>
            <a:endParaRPr lang="en-US" dirty="0" smtClean="0"/>
          </a:p>
          <a:p>
            <a:endParaRPr lang="en-US" dirty="0" smtClean="0"/>
          </a:p>
          <a:p>
            <a:endParaRPr lang="en-US" dirty="0" smtClean="0"/>
          </a:p>
          <a:p>
            <a:r>
              <a:rPr lang="en-US" dirty="0" smtClean="0"/>
              <a:t>Aqua, </a:t>
            </a:r>
            <a:r>
              <a:rPr lang="en-US" dirty="0" err="1" smtClean="0"/>
              <a:t>aquae</a:t>
            </a:r>
            <a:r>
              <a:rPr lang="en-US" dirty="0" smtClean="0"/>
              <a:t> (f)- water</a:t>
            </a:r>
          </a:p>
          <a:p>
            <a:endParaRPr lang="en-US" dirty="0" smtClean="0"/>
          </a:p>
          <a:p>
            <a:r>
              <a:rPr lang="en-US" b="1" dirty="0" err="1" smtClean="0"/>
              <a:t>Aqu</a:t>
            </a:r>
            <a:endParaRPr lang="en-US" b="1" dirty="0"/>
          </a:p>
        </p:txBody>
      </p:sp>
      <p:sp>
        <p:nvSpPr>
          <p:cNvPr id="3" name="Title 2"/>
          <p:cNvSpPr>
            <a:spLocks noGrp="1"/>
          </p:cNvSpPr>
          <p:nvPr>
            <p:ph type="title"/>
          </p:nvPr>
        </p:nvSpPr>
        <p:spPr/>
        <p:txBody>
          <a:bodyPr/>
          <a:lstStyle/>
          <a:p>
            <a:r>
              <a:rPr lang="en-US" dirty="0" smtClean="0"/>
              <a:t>Declining a noun: Step 1</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Write out the stem ten times (once per each case per each number).</a:t>
            </a:r>
          </a:p>
          <a:p>
            <a:pPr lvl="2">
              <a:buNone/>
            </a:pPr>
            <a:r>
              <a:rPr lang="en-US" dirty="0" smtClean="0"/>
              <a:t>				Singular		Plural	</a:t>
            </a:r>
          </a:p>
          <a:p>
            <a:pPr lvl="2">
              <a:buNone/>
            </a:pPr>
            <a:endParaRPr lang="en-US" dirty="0" smtClean="0"/>
          </a:p>
          <a:p>
            <a:pPr lvl="2">
              <a:buNone/>
            </a:pPr>
            <a:r>
              <a:rPr lang="en-US" dirty="0" smtClean="0"/>
              <a:t>Nominative	</a:t>
            </a:r>
            <a:r>
              <a:rPr lang="en-US" u="sng" dirty="0" err="1" smtClean="0"/>
              <a:t>Aqu</a:t>
            </a:r>
            <a:r>
              <a:rPr lang="en-US" dirty="0" smtClean="0"/>
              <a:t>			</a:t>
            </a:r>
            <a:r>
              <a:rPr lang="en-US" u="sng" dirty="0" err="1" smtClean="0"/>
              <a:t>Aqu</a:t>
            </a:r>
            <a:endParaRPr lang="en-US" i="1" dirty="0" smtClean="0"/>
          </a:p>
          <a:p>
            <a:pPr lvl="2">
              <a:buNone/>
            </a:pPr>
            <a:endParaRPr lang="en-US" dirty="0" smtClean="0"/>
          </a:p>
          <a:p>
            <a:pPr lvl="2">
              <a:buNone/>
            </a:pPr>
            <a:r>
              <a:rPr lang="en-US" dirty="0" smtClean="0"/>
              <a:t>Genitive		</a:t>
            </a:r>
            <a:r>
              <a:rPr lang="en-US" u="sng" dirty="0" err="1" smtClean="0"/>
              <a:t>Aqu</a:t>
            </a:r>
            <a:r>
              <a:rPr lang="en-US" u="sng" dirty="0" smtClean="0"/>
              <a:t> </a:t>
            </a:r>
            <a:r>
              <a:rPr lang="en-US" dirty="0" smtClean="0"/>
              <a:t>			</a:t>
            </a:r>
            <a:r>
              <a:rPr lang="en-US" u="sng" dirty="0" err="1" smtClean="0"/>
              <a:t>Aqu</a:t>
            </a:r>
            <a:endParaRPr lang="en-US" i="1" dirty="0" smtClean="0"/>
          </a:p>
          <a:p>
            <a:pPr lvl="2">
              <a:buNone/>
            </a:pPr>
            <a:endParaRPr lang="en-US" dirty="0" smtClean="0"/>
          </a:p>
          <a:p>
            <a:pPr lvl="2">
              <a:buNone/>
            </a:pPr>
            <a:r>
              <a:rPr lang="en-US" dirty="0" smtClean="0"/>
              <a:t>Dative		</a:t>
            </a:r>
            <a:r>
              <a:rPr lang="en-US" u="sng" dirty="0" err="1" smtClean="0"/>
              <a:t>Aqu</a:t>
            </a:r>
            <a:r>
              <a:rPr lang="en-US" u="sng" dirty="0" smtClean="0"/>
              <a:t> </a:t>
            </a:r>
            <a:r>
              <a:rPr lang="en-US" dirty="0" smtClean="0"/>
              <a:t>			</a:t>
            </a:r>
            <a:r>
              <a:rPr lang="en-US" u="sng" dirty="0" err="1" smtClean="0"/>
              <a:t>Aqu</a:t>
            </a:r>
            <a:endParaRPr lang="en-US" i="1" dirty="0" smtClean="0"/>
          </a:p>
          <a:p>
            <a:pPr lvl="2">
              <a:buNone/>
            </a:pPr>
            <a:endParaRPr lang="en-US" dirty="0" smtClean="0"/>
          </a:p>
          <a:p>
            <a:pPr lvl="2">
              <a:buNone/>
            </a:pPr>
            <a:r>
              <a:rPr lang="en-US" dirty="0" smtClean="0"/>
              <a:t>Accusative	</a:t>
            </a:r>
            <a:r>
              <a:rPr lang="en-US" u="sng" dirty="0" err="1" smtClean="0"/>
              <a:t>Aqu</a:t>
            </a:r>
            <a:r>
              <a:rPr lang="en-US" u="sng" dirty="0" smtClean="0"/>
              <a:t> </a:t>
            </a:r>
            <a:r>
              <a:rPr lang="en-US" dirty="0" smtClean="0"/>
              <a:t>			</a:t>
            </a:r>
            <a:r>
              <a:rPr lang="en-US" u="sng" dirty="0" err="1" smtClean="0"/>
              <a:t>Aqu</a:t>
            </a:r>
            <a:endParaRPr lang="en-US" i="1" dirty="0" smtClean="0"/>
          </a:p>
          <a:p>
            <a:pPr lvl="2">
              <a:buNone/>
            </a:pPr>
            <a:endParaRPr lang="en-US" dirty="0" smtClean="0"/>
          </a:p>
          <a:p>
            <a:pPr lvl="2">
              <a:buNone/>
            </a:pPr>
            <a:r>
              <a:rPr lang="en-US" dirty="0" smtClean="0"/>
              <a:t>Ablative		</a:t>
            </a:r>
            <a:r>
              <a:rPr lang="en-US" u="sng" dirty="0" err="1" smtClean="0"/>
              <a:t>Aqu</a:t>
            </a:r>
            <a:r>
              <a:rPr lang="en-US" u="sng" dirty="0" smtClean="0"/>
              <a:t> </a:t>
            </a:r>
            <a:r>
              <a:rPr lang="en-US" dirty="0" smtClean="0"/>
              <a:t>			</a:t>
            </a:r>
            <a:r>
              <a:rPr lang="en-US" u="sng" dirty="0" err="1" smtClean="0"/>
              <a:t>Aqu</a:t>
            </a:r>
            <a:r>
              <a:rPr lang="en-US" u="sng" dirty="0" smtClean="0"/>
              <a:t> </a:t>
            </a:r>
            <a:r>
              <a:rPr lang="en-US" i="1" dirty="0" smtClean="0"/>
              <a:t>	</a:t>
            </a:r>
            <a:endParaRPr lang="en-US" dirty="0"/>
          </a:p>
        </p:txBody>
      </p:sp>
      <p:sp>
        <p:nvSpPr>
          <p:cNvPr id="3" name="Title 2"/>
          <p:cNvSpPr>
            <a:spLocks noGrp="1"/>
          </p:cNvSpPr>
          <p:nvPr>
            <p:ph type="title"/>
          </p:nvPr>
        </p:nvSpPr>
        <p:spPr/>
        <p:txBody>
          <a:bodyPr/>
          <a:lstStyle/>
          <a:p>
            <a:r>
              <a:rPr lang="en-US" dirty="0" smtClean="0"/>
              <a:t>Declining a noun: Step 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omulus_et_remus_.jpg"/>
          <p:cNvPicPr>
            <a:picLocks noGrp="1" noChangeAspect="1"/>
          </p:cNvPicPr>
          <p:nvPr>
            <p:ph idx="1"/>
          </p:nvPr>
        </p:nvPicPr>
        <p:blipFill>
          <a:blip r:embed="rId2" cstate="print"/>
          <a:stretch>
            <a:fillRect/>
          </a:stretch>
        </p:blipFill>
        <p:spPr>
          <a:xfrm>
            <a:off x="1676400" y="1669263"/>
            <a:ext cx="5257800" cy="5215654"/>
          </a:xfrm>
        </p:spPr>
      </p:pic>
      <p:sp>
        <p:nvSpPr>
          <p:cNvPr id="3" name="Title 2"/>
          <p:cNvSpPr>
            <a:spLocks noGrp="1"/>
          </p:cNvSpPr>
          <p:nvPr>
            <p:ph type="title"/>
          </p:nvPr>
        </p:nvSpPr>
        <p:spPr/>
        <p:txBody>
          <a:bodyPr>
            <a:normAutofit fontScale="90000"/>
          </a:bodyPr>
          <a:lstStyle/>
          <a:p>
            <a:pPr algn="ctr"/>
            <a:r>
              <a:rPr lang="en-US" dirty="0" smtClean="0"/>
              <a:t> </a:t>
            </a:r>
            <a:r>
              <a:rPr lang="en-US" i="1" dirty="0" err="1" smtClean="0"/>
              <a:t>Memorābile</a:t>
            </a:r>
            <a:r>
              <a:rPr lang="en-US" i="1" dirty="0" smtClean="0"/>
              <a:t> </a:t>
            </a:r>
            <a:r>
              <a:rPr lang="en-US" i="1" dirty="0" err="1" smtClean="0"/>
              <a:t>Dictū</a:t>
            </a:r>
            <a:r>
              <a:rPr lang="en-US" i="1" dirty="0" smtClean="0"/>
              <a:t>: </a:t>
            </a:r>
            <a:br>
              <a:rPr lang="en-US" i="1" dirty="0" smtClean="0"/>
            </a:br>
            <a:r>
              <a:rPr lang="en-US" dirty="0" smtClean="0"/>
              <a:t>SPQR: </a:t>
            </a:r>
            <a:r>
              <a:rPr lang="en-US" dirty="0" err="1" smtClean="0"/>
              <a:t>Senātus</a:t>
            </a:r>
            <a:r>
              <a:rPr lang="en-US" dirty="0" smtClean="0"/>
              <a:t> </a:t>
            </a:r>
            <a:r>
              <a:rPr lang="en-US" dirty="0" err="1" smtClean="0"/>
              <a:t>Populusque</a:t>
            </a:r>
            <a:r>
              <a:rPr lang="en-US" dirty="0" smtClean="0"/>
              <a:t> </a:t>
            </a:r>
            <a:r>
              <a:rPr lang="en-US" dirty="0" err="1" smtClean="0"/>
              <a:t>Rōmānus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Add the inflectional endings for that declension. Remember the declension is determined by the genitive singular ending.</a:t>
            </a:r>
          </a:p>
          <a:p>
            <a:pPr lvl="2">
              <a:buNone/>
            </a:pPr>
            <a:r>
              <a:rPr lang="en-US" dirty="0" smtClean="0"/>
              <a:t>				Singular		Plural	</a:t>
            </a:r>
          </a:p>
          <a:p>
            <a:pPr lvl="2">
              <a:buNone/>
            </a:pPr>
            <a:endParaRPr lang="en-US" dirty="0" smtClean="0"/>
          </a:p>
          <a:p>
            <a:pPr lvl="2">
              <a:buNone/>
            </a:pPr>
            <a:r>
              <a:rPr lang="en-US" dirty="0" smtClean="0"/>
              <a:t>Nominative	</a:t>
            </a:r>
            <a:r>
              <a:rPr lang="en-US" u="sng" dirty="0" smtClean="0"/>
              <a:t>Aqu</a:t>
            </a:r>
            <a:r>
              <a:rPr lang="en-US" b="1" dirty="0" smtClean="0"/>
              <a:t>a</a:t>
            </a:r>
            <a:r>
              <a:rPr lang="en-US" dirty="0" smtClean="0"/>
              <a:t>			</a:t>
            </a:r>
            <a:r>
              <a:rPr lang="en-US" u="sng" dirty="0" err="1" smtClean="0"/>
              <a:t>Aqu</a:t>
            </a:r>
            <a:r>
              <a:rPr lang="en-US" b="1" dirty="0" err="1" smtClean="0"/>
              <a:t>ae</a:t>
            </a:r>
            <a:endParaRPr lang="en-US" b="1" dirty="0" smtClean="0"/>
          </a:p>
          <a:p>
            <a:pPr lvl="2">
              <a:buNone/>
            </a:pPr>
            <a:endParaRPr lang="en-US" dirty="0" smtClean="0"/>
          </a:p>
          <a:p>
            <a:pPr lvl="2">
              <a:buNone/>
            </a:pPr>
            <a:r>
              <a:rPr lang="en-US" dirty="0" smtClean="0"/>
              <a:t>Genitive		</a:t>
            </a:r>
            <a:r>
              <a:rPr lang="en-US" u="sng" dirty="0" err="1" smtClean="0"/>
              <a:t>Aqu</a:t>
            </a:r>
            <a:r>
              <a:rPr lang="en-US" b="1" dirty="0" err="1" smtClean="0"/>
              <a:t>ae</a:t>
            </a:r>
            <a:r>
              <a:rPr lang="en-US" dirty="0" smtClean="0"/>
              <a:t>			</a:t>
            </a:r>
            <a:r>
              <a:rPr lang="en-US" u="sng" dirty="0" err="1" smtClean="0"/>
              <a:t>Aqu</a:t>
            </a:r>
            <a:r>
              <a:rPr lang="en-US" b="1" dirty="0" err="1" smtClean="0"/>
              <a:t>ārum</a:t>
            </a:r>
            <a:endParaRPr lang="en-US" b="1" dirty="0" smtClean="0"/>
          </a:p>
          <a:p>
            <a:pPr lvl="2">
              <a:buNone/>
            </a:pPr>
            <a:endParaRPr lang="en-US" dirty="0" smtClean="0"/>
          </a:p>
          <a:p>
            <a:pPr lvl="2">
              <a:buNone/>
            </a:pPr>
            <a:r>
              <a:rPr lang="en-US" dirty="0" smtClean="0"/>
              <a:t>Dative		</a:t>
            </a:r>
            <a:r>
              <a:rPr lang="en-US" u="sng" dirty="0" err="1" smtClean="0"/>
              <a:t>Aqu</a:t>
            </a:r>
            <a:r>
              <a:rPr lang="en-US" b="1" dirty="0" err="1" smtClean="0"/>
              <a:t>ae</a:t>
            </a:r>
            <a:r>
              <a:rPr lang="en-US" dirty="0" smtClean="0"/>
              <a:t>			</a:t>
            </a:r>
            <a:r>
              <a:rPr lang="en-US" u="sng" dirty="0" err="1" smtClean="0"/>
              <a:t>Aqu</a:t>
            </a:r>
            <a:r>
              <a:rPr lang="en-US" b="1" dirty="0" err="1" smtClean="0"/>
              <a:t>īs</a:t>
            </a:r>
            <a:endParaRPr lang="en-US" b="1" dirty="0" smtClean="0"/>
          </a:p>
          <a:p>
            <a:pPr lvl="2">
              <a:buNone/>
            </a:pPr>
            <a:endParaRPr lang="en-US" dirty="0" smtClean="0"/>
          </a:p>
          <a:p>
            <a:pPr lvl="2">
              <a:buNone/>
            </a:pPr>
            <a:r>
              <a:rPr lang="en-US" dirty="0" smtClean="0"/>
              <a:t>Accusative	</a:t>
            </a:r>
            <a:r>
              <a:rPr lang="en-US" u="sng" dirty="0" err="1" smtClean="0"/>
              <a:t>Aqu</a:t>
            </a:r>
            <a:r>
              <a:rPr lang="en-US" b="1" dirty="0" err="1" smtClean="0"/>
              <a:t>am</a:t>
            </a:r>
            <a:r>
              <a:rPr lang="en-US" dirty="0" smtClean="0"/>
              <a:t>			</a:t>
            </a:r>
            <a:r>
              <a:rPr lang="en-US" u="sng" dirty="0" err="1" smtClean="0"/>
              <a:t>Aqu</a:t>
            </a:r>
            <a:r>
              <a:rPr lang="en-US" b="1" dirty="0" err="1" smtClean="0"/>
              <a:t>ās</a:t>
            </a:r>
            <a:endParaRPr lang="en-US" b="1" dirty="0" smtClean="0"/>
          </a:p>
          <a:p>
            <a:pPr lvl="2">
              <a:buNone/>
            </a:pPr>
            <a:endParaRPr lang="en-US" dirty="0" smtClean="0"/>
          </a:p>
          <a:p>
            <a:pPr lvl="2">
              <a:buNone/>
            </a:pPr>
            <a:r>
              <a:rPr lang="en-US" dirty="0" smtClean="0"/>
              <a:t>Ablative		</a:t>
            </a:r>
            <a:r>
              <a:rPr lang="en-US" u="sng" dirty="0" err="1" smtClean="0"/>
              <a:t>Aqu</a:t>
            </a:r>
            <a:r>
              <a:rPr lang="en-US" b="1" dirty="0" err="1" smtClean="0"/>
              <a:t>ā</a:t>
            </a:r>
            <a:r>
              <a:rPr lang="en-US" dirty="0" smtClean="0"/>
              <a:t>			</a:t>
            </a:r>
            <a:r>
              <a:rPr lang="en-US" u="sng" dirty="0" err="1" smtClean="0"/>
              <a:t>Aqu</a:t>
            </a:r>
            <a:r>
              <a:rPr lang="en-US" b="1" dirty="0" err="1" smtClean="0"/>
              <a:t>īs</a:t>
            </a:r>
            <a:r>
              <a:rPr lang="en-US" b="1" dirty="0" smtClean="0"/>
              <a:t> </a:t>
            </a:r>
            <a:r>
              <a:rPr lang="en-US" i="1" dirty="0" smtClean="0"/>
              <a:t>	</a:t>
            </a:r>
            <a:endParaRPr lang="en-US" dirty="0" smtClean="0"/>
          </a:p>
          <a:p>
            <a:endParaRPr lang="en-US" dirty="0"/>
          </a:p>
        </p:txBody>
      </p:sp>
      <p:sp>
        <p:nvSpPr>
          <p:cNvPr id="3" name="Title 2"/>
          <p:cNvSpPr>
            <a:spLocks noGrp="1"/>
          </p:cNvSpPr>
          <p:nvPr>
            <p:ph type="title"/>
          </p:nvPr>
        </p:nvSpPr>
        <p:spPr/>
        <p:txBody>
          <a:bodyPr/>
          <a:lstStyle/>
          <a:p>
            <a:r>
              <a:rPr lang="en-US" dirty="0" smtClean="0"/>
              <a:t>Declining a noun: Step 3</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nouns…</a:t>
            </a:r>
          </a:p>
          <a:p>
            <a:r>
              <a:rPr lang="en-US" dirty="0" smtClean="0"/>
              <a:t>1</a:t>
            </a:r>
            <a:r>
              <a:rPr lang="en-US" baseline="30000" dirty="0" smtClean="0"/>
              <a:t>st</a:t>
            </a:r>
            <a:r>
              <a:rPr lang="en-US" dirty="0" smtClean="0"/>
              <a:t> word = nominative singular</a:t>
            </a:r>
          </a:p>
          <a:p>
            <a:r>
              <a:rPr lang="en-US" dirty="0" smtClean="0"/>
              <a:t>2</a:t>
            </a:r>
            <a:r>
              <a:rPr lang="en-US" baseline="30000" dirty="0" smtClean="0"/>
              <a:t>nd</a:t>
            </a:r>
            <a:r>
              <a:rPr lang="en-US" dirty="0" smtClean="0"/>
              <a:t> word = genitive singular (used to find stem and determine noun’s declension)</a:t>
            </a:r>
          </a:p>
          <a:p>
            <a:r>
              <a:rPr lang="en-US" dirty="0" smtClean="0"/>
              <a:t>3</a:t>
            </a:r>
            <a:r>
              <a:rPr lang="en-US" baseline="30000" dirty="0" smtClean="0"/>
              <a:t>rd</a:t>
            </a:r>
            <a:r>
              <a:rPr lang="en-US" dirty="0" smtClean="0"/>
              <a:t>- Gender</a:t>
            </a:r>
          </a:p>
          <a:p>
            <a:r>
              <a:rPr lang="en-US" dirty="0" smtClean="0"/>
              <a:t>4</a:t>
            </a:r>
            <a:r>
              <a:rPr lang="en-US" baseline="30000" dirty="0" smtClean="0"/>
              <a:t>th</a:t>
            </a:r>
            <a:r>
              <a:rPr lang="en-US" dirty="0" smtClean="0"/>
              <a:t>- Denotation</a:t>
            </a:r>
            <a:endParaRPr lang="en-US" dirty="0"/>
          </a:p>
        </p:txBody>
      </p:sp>
      <p:sp>
        <p:nvSpPr>
          <p:cNvPr id="3" name="Title 2"/>
          <p:cNvSpPr>
            <a:spLocks noGrp="1"/>
          </p:cNvSpPr>
          <p:nvPr>
            <p:ph type="title"/>
          </p:nvPr>
        </p:nvSpPr>
        <p:spPr/>
        <p:txBody>
          <a:bodyPr/>
          <a:lstStyle/>
          <a:p>
            <a:r>
              <a:rPr lang="en-US" dirty="0" smtClean="0"/>
              <a:t>Vocabulary to Learn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Pg. 5</a:t>
            </a:r>
          </a:p>
          <a:p>
            <a:r>
              <a:rPr lang="en-US" dirty="0" smtClean="0"/>
              <a:t>This is the vocabulary that you must learn for vocabulary quizzes. </a:t>
            </a:r>
          </a:p>
          <a:p>
            <a:r>
              <a:rPr lang="en-US" dirty="0" smtClean="0"/>
              <a:t>For nouns you must know the following information:</a:t>
            </a:r>
          </a:p>
          <a:p>
            <a:pPr lvl="1"/>
            <a:r>
              <a:rPr lang="en-US" dirty="0" smtClean="0"/>
              <a:t>Nominative singular</a:t>
            </a:r>
          </a:p>
          <a:p>
            <a:pPr lvl="1"/>
            <a:r>
              <a:rPr lang="en-US" dirty="0" smtClean="0"/>
              <a:t>Genitive singular</a:t>
            </a:r>
          </a:p>
          <a:p>
            <a:pPr lvl="1"/>
            <a:r>
              <a:rPr lang="en-US" dirty="0" smtClean="0"/>
              <a:t>Gender</a:t>
            </a:r>
          </a:p>
          <a:p>
            <a:pPr lvl="1"/>
            <a:r>
              <a:rPr lang="en-US" dirty="0" smtClean="0"/>
              <a:t>Definition</a:t>
            </a:r>
            <a:endParaRPr lang="en-US" dirty="0"/>
          </a:p>
        </p:txBody>
      </p:sp>
      <p:sp>
        <p:nvSpPr>
          <p:cNvPr id="3" name="Title 2"/>
          <p:cNvSpPr>
            <a:spLocks noGrp="1"/>
          </p:cNvSpPr>
          <p:nvPr>
            <p:ph type="title"/>
          </p:nvPr>
        </p:nvSpPr>
        <p:spPr/>
        <p:txBody>
          <a:bodyPr/>
          <a:lstStyle/>
          <a:p>
            <a:r>
              <a:rPr lang="en-US" dirty="0" smtClean="0"/>
              <a:t>Vocabulary to Learn Ch. 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small groups</a:t>
            </a:r>
          </a:p>
          <a:p>
            <a:r>
              <a:rPr lang="en-US" dirty="0" smtClean="0"/>
              <a:t>Read </a:t>
            </a:r>
            <a:r>
              <a:rPr lang="en-US" i="1" dirty="0" smtClean="0"/>
              <a:t>Reading</a:t>
            </a:r>
            <a:r>
              <a:rPr lang="en-US" dirty="0" smtClean="0"/>
              <a:t> section at the top of the page</a:t>
            </a:r>
          </a:p>
          <a:p>
            <a:r>
              <a:rPr lang="en-US" dirty="0" smtClean="0"/>
              <a:t>Use the vocabulary on pgs. 3 and 5</a:t>
            </a:r>
          </a:p>
          <a:p>
            <a:r>
              <a:rPr lang="en-US" dirty="0" smtClean="0"/>
              <a:t>Read </a:t>
            </a:r>
            <a:r>
              <a:rPr lang="en-US" i="1" dirty="0" smtClean="0"/>
              <a:t>Language Fact II </a:t>
            </a:r>
            <a:r>
              <a:rPr lang="en-US" dirty="0" smtClean="0"/>
              <a:t>(pg. 6) and </a:t>
            </a:r>
            <a:r>
              <a:rPr lang="en-US" i="1" dirty="0" smtClean="0"/>
              <a:t>Language Fact III </a:t>
            </a:r>
            <a:r>
              <a:rPr lang="en-US" dirty="0" smtClean="0"/>
              <a:t>(pg. 9)</a:t>
            </a:r>
          </a:p>
          <a:p>
            <a:r>
              <a:rPr lang="en-US" dirty="0" smtClean="0"/>
              <a:t>When you are all finished, we will discuss the grammar and the</a:t>
            </a:r>
            <a:r>
              <a:rPr lang="en-US" i="1" dirty="0" smtClean="0"/>
              <a:t>Vocabulary to Learn </a:t>
            </a:r>
            <a:r>
              <a:rPr lang="en-US" dirty="0" smtClean="0"/>
              <a:t>(pg. 5). Then we will go over the story together.</a:t>
            </a:r>
            <a:endParaRPr lang="en-US" dirty="0"/>
          </a:p>
        </p:txBody>
      </p:sp>
      <p:sp>
        <p:nvSpPr>
          <p:cNvPr id="3" name="Title 2"/>
          <p:cNvSpPr>
            <a:spLocks noGrp="1"/>
          </p:cNvSpPr>
          <p:nvPr>
            <p:ph type="title"/>
          </p:nvPr>
        </p:nvSpPr>
        <p:spPr/>
        <p:txBody>
          <a:bodyPr>
            <a:normAutofit/>
          </a:bodyPr>
          <a:lstStyle/>
          <a:p>
            <a:r>
              <a:rPr lang="en-US" dirty="0" smtClean="0"/>
              <a:t>Translate the Story on pg. 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Noun</a:t>
            </a:r>
          </a:p>
          <a:p>
            <a:r>
              <a:rPr lang="en-US" dirty="0" smtClean="0"/>
              <a:t>Pronoun</a:t>
            </a:r>
          </a:p>
          <a:p>
            <a:r>
              <a:rPr lang="en-US" dirty="0" smtClean="0"/>
              <a:t>Adjective</a:t>
            </a:r>
          </a:p>
          <a:p>
            <a:r>
              <a:rPr lang="en-US" dirty="0" smtClean="0"/>
              <a:t>Adverb</a:t>
            </a:r>
          </a:p>
          <a:p>
            <a:r>
              <a:rPr lang="en-US" dirty="0" smtClean="0"/>
              <a:t>Verb</a:t>
            </a:r>
          </a:p>
          <a:p>
            <a:r>
              <a:rPr lang="en-US" dirty="0" smtClean="0"/>
              <a:t>Preposition</a:t>
            </a:r>
          </a:p>
          <a:p>
            <a:r>
              <a:rPr lang="en-US" dirty="0" smtClean="0"/>
              <a:t>Conjunction</a:t>
            </a:r>
          </a:p>
          <a:p>
            <a:r>
              <a:rPr lang="en-US" dirty="0" smtClean="0"/>
              <a:t>Interjection</a:t>
            </a:r>
            <a:endParaRPr lang="en-US" dirty="0"/>
          </a:p>
        </p:txBody>
      </p:sp>
      <p:sp>
        <p:nvSpPr>
          <p:cNvPr id="3" name="Title 2"/>
          <p:cNvSpPr>
            <a:spLocks noGrp="1"/>
          </p:cNvSpPr>
          <p:nvPr>
            <p:ph type="title"/>
          </p:nvPr>
        </p:nvSpPr>
        <p:spPr/>
        <p:txBody>
          <a:bodyPr/>
          <a:lstStyle/>
          <a:p>
            <a:r>
              <a:rPr lang="en-US" dirty="0" smtClean="0"/>
              <a:t>Parts of Speech (page 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Latin, ALL nouns have three basic properties. For each Latin noun that you see in a given translation, you must know these three main properties of that noun:</a:t>
            </a:r>
          </a:p>
          <a:p>
            <a:pPr lvl="1"/>
            <a:r>
              <a:rPr lang="en-US" dirty="0" smtClean="0"/>
              <a:t>Case </a:t>
            </a:r>
          </a:p>
          <a:p>
            <a:pPr lvl="1"/>
            <a:r>
              <a:rPr lang="en-US" dirty="0" smtClean="0"/>
              <a:t>Number </a:t>
            </a:r>
          </a:p>
          <a:p>
            <a:pPr lvl="1"/>
            <a:r>
              <a:rPr lang="en-US" dirty="0" smtClean="0"/>
              <a:t>Gender</a:t>
            </a:r>
          </a:p>
          <a:p>
            <a:pPr lvl="1"/>
            <a:endParaRPr lang="en-US" dirty="0" smtClean="0"/>
          </a:p>
        </p:txBody>
      </p:sp>
      <p:sp>
        <p:nvSpPr>
          <p:cNvPr id="3" name="Title 2"/>
          <p:cNvSpPr>
            <a:spLocks noGrp="1"/>
          </p:cNvSpPr>
          <p:nvPr>
            <p:ph type="title"/>
          </p:nvPr>
        </p:nvSpPr>
        <p:spPr/>
        <p:txBody>
          <a:bodyPr>
            <a:normAutofit fontScale="90000"/>
          </a:bodyPr>
          <a:lstStyle/>
          <a:p>
            <a:r>
              <a:rPr lang="en-US" dirty="0" smtClean="0"/>
              <a:t>Nouns: Case, Number, and Gender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Case determines the grammatical function of the noun. In Latin there are seven cases, five of which are regular.</a:t>
            </a:r>
          </a:p>
          <a:p>
            <a:pPr lvl="1"/>
            <a:r>
              <a:rPr lang="en-US" b="1" dirty="0" smtClean="0"/>
              <a:t>Nominative</a:t>
            </a:r>
          </a:p>
          <a:p>
            <a:pPr lvl="1"/>
            <a:r>
              <a:rPr lang="en-US" dirty="0" smtClean="0"/>
              <a:t>Genitive</a:t>
            </a:r>
          </a:p>
          <a:p>
            <a:pPr lvl="1"/>
            <a:r>
              <a:rPr lang="en-US" dirty="0" smtClean="0"/>
              <a:t>Dative</a:t>
            </a:r>
          </a:p>
          <a:p>
            <a:pPr lvl="1"/>
            <a:r>
              <a:rPr lang="en-US" b="1" dirty="0" smtClean="0"/>
              <a:t>Accusative</a:t>
            </a:r>
          </a:p>
          <a:p>
            <a:pPr lvl="1"/>
            <a:r>
              <a:rPr lang="en-US" dirty="0" smtClean="0"/>
              <a:t>Ablative</a:t>
            </a:r>
          </a:p>
          <a:p>
            <a:r>
              <a:rPr lang="en-US" dirty="0" smtClean="0"/>
              <a:t>In Latin, case is indicated by a special </a:t>
            </a:r>
            <a:r>
              <a:rPr lang="en-US" i="1" dirty="0" smtClean="0"/>
              <a:t>inflectional </a:t>
            </a:r>
            <a:r>
              <a:rPr lang="en-US" dirty="0" smtClean="0"/>
              <a:t>ending based upon a nouns declension.</a:t>
            </a:r>
          </a:p>
        </p:txBody>
      </p:sp>
      <p:sp>
        <p:nvSpPr>
          <p:cNvPr id="3" name="Title 2"/>
          <p:cNvSpPr>
            <a:spLocks noGrp="1"/>
          </p:cNvSpPr>
          <p:nvPr>
            <p:ph type="title"/>
          </p:nvPr>
        </p:nvSpPr>
        <p:spPr/>
        <p:txBody>
          <a:bodyPr/>
          <a:lstStyle/>
          <a:p>
            <a:r>
              <a:rPr lang="en-US" dirty="0" smtClean="0"/>
              <a:t>Case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Nominative: The nominative case is used for the subject in a sentence as well as the predicative nominative and predicate adjective.</a:t>
            </a:r>
          </a:p>
          <a:p>
            <a:pPr>
              <a:buNone/>
            </a:pPr>
            <a:endParaRPr lang="en-US" dirty="0" smtClean="0"/>
          </a:p>
          <a:p>
            <a:r>
              <a:rPr lang="en-US" b="1" u="sng" dirty="0" smtClean="0"/>
              <a:t>The Subject </a:t>
            </a:r>
            <a:r>
              <a:rPr lang="en-US" dirty="0" smtClean="0"/>
              <a:t>in a sentence always performs the action of the verb.</a:t>
            </a:r>
          </a:p>
          <a:p>
            <a:pPr lvl="1"/>
            <a:r>
              <a:rPr lang="en-US" dirty="0" smtClean="0"/>
              <a:t>For example: Find the subject in the following sentence</a:t>
            </a:r>
          </a:p>
          <a:p>
            <a:pPr lvl="2"/>
            <a:r>
              <a:rPr lang="en-US" dirty="0" smtClean="0"/>
              <a:t>She gave flowers to her Mother on Mother’s Day.</a:t>
            </a:r>
            <a:endParaRPr lang="en-US" dirty="0"/>
          </a:p>
        </p:txBody>
      </p:sp>
      <p:sp>
        <p:nvSpPr>
          <p:cNvPr id="3" name="Title 2"/>
          <p:cNvSpPr>
            <a:spLocks noGrp="1"/>
          </p:cNvSpPr>
          <p:nvPr>
            <p:ph type="title"/>
          </p:nvPr>
        </p:nvSpPr>
        <p:spPr/>
        <p:txBody>
          <a:bodyPr>
            <a:normAutofit/>
          </a:bodyPr>
          <a:lstStyle/>
          <a:p>
            <a:r>
              <a:rPr lang="en-US" dirty="0" smtClean="0"/>
              <a:t>Case: Nominative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Predicate Nominative and the Predicate Adjective </a:t>
            </a:r>
            <a:r>
              <a:rPr lang="en-US" b="1" i="1" dirty="0" smtClean="0"/>
              <a:t>always </a:t>
            </a:r>
            <a:r>
              <a:rPr lang="en-US" dirty="0" smtClean="0"/>
              <a:t>follow a form of the verb </a:t>
            </a:r>
            <a:r>
              <a:rPr lang="en-US" i="1" dirty="0" smtClean="0"/>
              <a:t>to be </a:t>
            </a:r>
            <a:r>
              <a:rPr lang="en-US" dirty="0" smtClean="0"/>
              <a:t>(e.g. is, was, were, etc.) when it is the main verb in the sentences and equates to the subject (i.e. they tell you to what the subject is equal). The only difference between the two is that the Predicate Nominative is always a noun and the Predicate Adjective is always an adjective.</a:t>
            </a:r>
          </a:p>
          <a:p>
            <a:pPr>
              <a:buNone/>
            </a:pPr>
            <a:endParaRPr lang="en-US" dirty="0" smtClean="0"/>
          </a:p>
          <a:p>
            <a:r>
              <a:rPr lang="en-US" dirty="0" smtClean="0"/>
              <a:t>For example: Find the predicate nominative and the predicate adjective in the following sentences:</a:t>
            </a:r>
          </a:p>
          <a:p>
            <a:pPr lvl="1"/>
            <a:r>
              <a:rPr lang="en-US" dirty="0" smtClean="0"/>
              <a:t>Those boys and girls are runners.</a:t>
            </a:r>
          </a:p>
          <a:p>
            <a:pPr lvl="1"/>
            <a:r>
              <a:rPr lang="en-US" dirty="0" smtClean="0"/>
              <a:t>My mother is very smart.</a:t>
            </a:r>
          </a:p>
          <a:p>
            <a:pPr lvl="1"/>
            <a:endParaRPr lang="en-US" dirty="0" smtClean="0"/>
          </a:p>
          <a:p>
            <a:endParaRPr lang="en-US" b="1" i="1" dirty="0"/>
          </a:p>
        </p:txBody>
      </p:sp>
      <p:sp>
        <p:nvSpPr>
          <p:cNvPr id="3" name="Title 2"/>
          <p:cNvSpPr>
            <a:spLocks noGrp="1"/>
          </p:cNvSpPr>
          <p:nvPr>
            <p:ph type="title"/>
          </p:nvPr>
        </p:nvSpPr>
        <p:spPr/>
        <p:txBody>
          <a:bodyPr>
            <a:normAutofit/>
          </a:bodyPr>
          <a:lstStyle/>
          <a:p>
            <a:r>
              <a:rPr lang="en-US" dirty="0" smtClean="0"/>
              <a:t>Case: Nominative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Accusative case is used for the </a:t>
            </a:r>
            <a:r>
              <a:rPr lang="en-US" i="1" dirty="0" smtClean="0"/>
              <a:t>Direct Object </a:t>
            </a:r>
            <a:r>
              <a:rPr lang="en-US" dirty="0" smtClean="0"/>
              <a:t>in a sentence and sometimes the object of a prepositional phrase.</a:t>
            </a:r>
          </a:p>
          <a:p>
            <a:r>
              <a:rPr lang="en-US" dirty="0" smtClean="0"/>
              <a:t>The direct object always receives the action of the verb. It is the opposite of the subject.</a:t>
            </a:r>
          </a:p>
          <a:p>
            <a:pPr lvl="1"/>
            <a:r>
              <a:rPr lang="en-US" dirty="0" smtClean="0"/>
              <a:t>For example: Find the direct object in the following sentence.</a:t>
            </a:r>
          </a:p>
          <a:p>
            <a:pPr lvl="2"/>
            <a:r>
              <a:rPr lang="en-US" dirty="0" smtClean="0"/>
              <a:t>My dog ate my homework.</a:t>
            </a:r>
            <a:endParaRPr lang="en-US" dirty="0"/>
          </a:p>
        </p:txBody>
      </p:sp>
      <p:sp>
        <p:nvSpPr>
          <p:cNvPr id="3" name="Title 2"/>
          <p:cNvSpPr>
            <a:spLocks noGrp="1"/>
          </p:cNvSpPr>
          <p:nvPr>
            <p:ph type="title"/>
          </p:nvPr>
        </p:nvSpPr>
        <p:spPr/>
        <p:txBody>
          <a:bodyPr/>
          <a:lstStyle/>
          <a:p>
            <a:r>
              <a:rPr lang="en-US" dirty="0" smtClean="0"/>
              <a:t>Case: Accusative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259</TotalTime>
  <Words>853</Words>
  <Application>Microsoft Office PowerPoint</Application>
  <PresentationFormat>On-screen Show (4:3)</PresentationFormat>
  <Paragraphs>136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Latin I: Chapter I</vt:lpstr>
      <vt:lpstr> Memorābile Dictū:  SPQR: Senātus Populusque Rōmānus</vt:lpstr>
      <vt:lpstr>Translate the Story on pg. 2</vt:lpstr>
      <vt:lpstr>Parts of Speech (page 4)</vt:lpstr>
      <vt:lpstr>Nouns: Case, Number, and Gender</vt:lpstr>
      <vt:lpstr>Case</vt:lpstr>
      <vt:lpstr>Case: Nominative</vt:lpstr>
      <vt:lpstr>Case: Nominative</vt:lpstr>
      <vt:lpstr>Case: Accusative</vt:lpstr>
      <vt:lpstr>Case in English</vt:lpstr>
      <vt:lpstr>Number</vt:lpstr>
      <vt:lpstr>Gender</vt:lpstr>
      <vt:lpstr>Declension</vt:lpstr>
      <vt:lpstr>1st Declension:  Puella, puellae (f)- Girl</vt:lpstr>
      <vt:lpstr>1st Declension: Gender</vt:lpstr>
      <vt:lpstr>Determining that a noun is first declension</vt:lpstr>
      <vt:lpstr>Declining a noun</vt:lpstr>
      <vt:lpstr>Declining a noun: Step 1</vt:lpstr>
      <vt:lpstr>Declining a noun: Step 2</vt:lpstr>
      <vt:lpstr>Declining a noun: Step 3</vt:lpstr>
      <vt:lpstr>Vocabulary to Learn</vt:lpstr>
      <vt:lpstr>Vocabulary to Learn Ch.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I: Chapter I</dc:title>
  <dc:creator>vcs</dc:creator>
  <cp:lastModifiedBy>vcs</cp:lastModifiedBy>
  <cp:revision>10</cp:revision>
  <dcterms:created xsi:type="dcterms:W3CDTF">2012-08-20T18:24:26Z</dcterms:created>
  <dcterms:modified xsi:type="dcterms:W3CDTF">2012-08-28T15:54:25Z</dcterms:modified>
</cp:coreProperties>
</file>