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7579-2169-4D60-8790-D77516CE4BDB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FF0F-DBA4-49FB-A107-FDAC2710D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7579-2169-4D60-8790-D77516CE4BDB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FF0F-DBA4-49FB-A107-FDAC2710D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7579-2169-4D60-8790-D77516CE4BDB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FF0F-DBA4-49FB-A107-FDAC2710D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7579-2169-4D60-8790-D77516CE4BDB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FF0F-DBA4-49FB-A107-FDAC2710D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7579-2169-4D60-8790-D77516CE4BDB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FF0F-DBA4-49FB-A107-FDAC2710D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7579-2169-4D60-8790-D77516CE4BDB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FF0F-DBA4-49FB-A107-FDAC2710D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7579-2169-4D60-8790-D77516CE4BDB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FF0F-DBA4-49FB-A107-FDAC2710D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7579-2169-4D60-8790-D77516CE4BDB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FF0F-DBA4-49FB-A107-FDAC2710D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7579-2169-4D60-8790-D77516CE4BDB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FF0F-DBA4-49FB-A107-FDAC2710D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7579-2169-4D60-8790-D77516CE4BDB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FF0F-DBA4-49FB-A107-FDAC2710D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7579-2169-4D60-8790-D77516CE4BDB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FF0F-DBA4-49FB-A107-FDAC2710D5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17579-2169-4D60-8790-D77516CE4BDB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FFF0F-DBA4-49FB-A107-FDAC2710D5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13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Imperative Mood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things you must know about every Latin verb:</a:t>
            </a:r>
          </a:p>
          <a:p>
            <a:pPr lvl="1"/>
            <a:r>
              <a:rPr lang="en-US" dirty="0" smtClean="0"/>
              <a:t>Person</a:t>
            </a:r>
          </a:p>
          <a:p>
            <a:pPr lvl="1"/>
            <a:r>
              <a:rPr lang="en-US" dirty="0" smtClean="0"/>
              <a:t>Number</a:t>
            </a:r>
          </a:p>
          <a:p>
            <a:pPr lvl="1"/>
            <a:r>
              <a:rPr lang="en-US" dirty="0" smtClean="0"/>
              <a:t>Tense</a:t>
            </a:r>
          </a:p>
          <a:p>
            <a:pPr lvl="1"/>
            <a:r>
              <a:rPr lang="en-US" dirty="0" smtClean="0"/>
              <a:t>Mood</a:t>
            </a:r>
          </a:p>
          <a:p>
            <a:pPr lvl="1"/>
            <a:r>
              <a:rPr lang="en-US" dirty="0" smtClean="0"/>
              <a:t>Voice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mood of the verb indicates how or for what purpose the verb is being used. There are three moods in Latin:</a:t>
            </a:r>
          </a:p>
          <a:p>
            <a:pPr lvl="1"/>
            <a:r>
              <a:rPr lang="en-US" dirty="0" smtClean="0"/>
              <a:t>Indicative- used for general statements</a:t>
            </a:r>
          </a:p>
          <a:p>
            <a:pPr lvl="1"/>
            <a:r>
              <a:rPr lang="en-US" dirty="0" smtClean="0"/>
              <a:t>Imperative- used for direct commands</a:t>
            </a:r>
          </a:p>
          <a:p>
            <a:pPr lvl="1"/>
            <a:r>
              <a:rPr lang="en-US" dirty="0" smtClean="0"/>
              <a:t>Subjunctive-…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Direct Commands</a:t>
            </a:r>
          </a:p>
          <a:p>
            <a:pPr lvl="1"/>
            <a:r>
              <a:rPr lang="en-US" dirty="0" smtClean="0"/>
              <a:t>E.g. Close the door!</a:t>
            </a:r>
          </a:p>
          <a:p>
            <a:r>
              <a:rPr lang="en-US" dirty="0" smtClean="0"/>
              <a:t>Has the understood subject “you” (singular or plural) in English.</a:t>
            </a:r>
          </a:p>
          <a:p>
            <a:r>
              <a:rPr lang="en-US" dirty="0" smtClean="0"/>
              <a:t>Latin inflectional indicates whether the verb is singular or plural. But all imperative mood verbs always have a 2</a:t>
            </a:r>
            <a:r>
              <a:rPr lang="en-US" baseline="30000" dirty="0" smtClean="0"/>
              <a:t>nd</a:t>
            </a:r>
            <a:r>
              <a:rPr lang="en-US" dirty="0" smtClean="0"/>
              <a:t> PERSON SUBJECT.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2</a:t>
            </a:r>
            <a:r>
              <a:rPr lang="en-US" baseline="30000" dirty="0" smtClean="0"/>
              <a:t>nd</a:t>
            </a:r>
            <a:r>
              <a:rPr lang="en-US" dirty="0" smtClean="0"/>
              <a:t> Person Singular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form the imperative mood in the 2</a:t>
            </a:r>
            <a:r>
              <a:rPr lang="en-US" baseline="30000" dirty="0" smtClean="0"/>
              <a:t>nd</a:t>
            </a:r>
            <a:r>
              <a:rPr lang="en-US" dirty="0" smtClean="0"/>
              <a:t> person singular, simply remove the –re from the end of the infinitive (2</a:t>
            </a:r>
            <a:r>
              <a:rPr lang="en-US" baseline="30000" dirty="0" smtClean="0"/>
              <a:t>nd</a:t>
            </a:r>
            <a:r>
              <a:rPr lang="en-US" dirty="0" smtClean="0"/>
              <a:t> principle part of the verb).</a:t>
            </a:r>
          </a:p>
          <a:p>
            <a:pPr lvl="1"/>
            <a:r>
              <a:rPr lang="en-US" dirty="0" smtClean="0"/>
              <a:t>E.g.	</a:t>
            </a:r>
            <a:r>
              <a:rPr lang="en-US" dirty="0" err="1" smtClean="0"/>
              <a:t>Laboro</a:t>
            </a:r>
            <a:r>
              <a:rPr lang="en-US" dirty="0" smtClean="0"/>
              <a:t>, </a:t>
            </a:r>
            <a:r>
              <a:rPr lang="en-US" dirty="0" err="1" smtClean="0"/>
              <a:t>Laborare</a:t>
            </a:r>
            <a:r>
              <a:rPr lang="en-US" dirty="0" smtClean="0"/>
              <a:t>, </a:t>
            </a:r>
            <a:r>
              <a:rPr lang="en-US" dirty="0" err="1" smtClean="0"/>
              <a:t>Laboravi</a:t>
            </a:r>
            <a:r>
              <a:rPr lang="en-US" dirty="0" smtClean="0"/>
              <a:t>, </a:t>
            </a:r>
            <a:r>
              <a:rPr lang="en-US" dirty="0" err="1" smtClean="0"/>
              <a:t>Laboratum</a:t>
            </a:r>
            <a:r>
              <a:rPr lang="en-US" dirty="0" smtClean="0"/>
              <a:t> =  		</a:t>
            </a:r>
            <a:r>
              <a:rPr lang="en-US" dirty="0" err="1" smtClean="0"/>
              <a:t>Labora</a:t>
            </a:r>
            <a:r>
              <a:rPr lang="en-US" dirty="0" smtClean="0"/>
              <a:t> (work!)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2</a:t>
            </a:r>
            <a:r>
              <a:rPr lang="en-US" baseline="30000" dirty="0" smtClean="0"/>
              <a:t>nd</a:t>
            </a:r>
            <a:r>
              <a:rPr lang="en-US" dirty="0" smtClean="0"/>
              <a:t> Person Plural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form a 2</a:t>
            </a:r>
            <a:r>
              <a:rPr lang="en-US" baseline="30000" dirty="0" smtClean="0"/>
              <a:t>nd</a:t>
            </a:r>
            <a:r>
              <a:rPr lang="en-US" dirty="0" smtClean="0"/>
              <a:t> person plural, simply use the same process which you did for the 2</a:t>
            </a:r>
            <a:r>
              <a:rPr lang="en-US" baseline="30000" dirty="0" smtClean="0"/>
              <a:t>nd</a:t>
            </a:r>
            <a:r>
              <a:rPr lang="en-US" dirty="0" smtClean="0"/>
              <a:t> person singular.</a:t>
            </a:r>
          </a:p>
          <a:p>
            <a:pPr lvl="1"/>
            <a:r>
              <a:rPr lang="en-US" dirty="0" smtClean="0"/>
              <a:t>E.g.	</a:t>
            </a:r>
            <a:r>
              <a:rPr lang="en-US" dirty="0" err="1" smtClean="0"/>
              <a:t>Laboro</a:t>
            </a:r>
            <a:r>
              <a:rPr lang="en-US" dirty="0" smtClean="0"/>
              <a:t>, </a:t>
            </a:r>
            <a:r>
              <a:rPr lang="en-US" dirty="0" err="1" smtClean="0"/>
              <a:t>Laborare</a:t>
            </a:r>
            <a:r>
              <a:rPr lang="en-US" dirty="0" smtClean="0"/>
              <a:t>, </a:t>
            </a:r>
            <a:r>
              <a:rPr lang="en-US" dirty="0" err="1" smtClean="0"/>
              <a:t>Laboravi</a:t>
            </a:r>
            <a:r>
              <a:rPr lang="en-US" dirty="0" smtClean="0"/>
              <a:t>, </a:t>
            </a:r>
            <a:r>
              <a:rPr lang="en-US" dirty="0" err="1" smtClean="0"/>
              <a:t>Laboratum</a:t>
            </a:r>
            <a:r>
              <a:rPr lang="en-US" dirty="0" smtClean="0"/>
              <a:t> =  		</a:t>
            </a:r>
            <a:r>
              <a:rPr lang="en-US" dirty="0" err="1" smtClean="0"/>
              <a:t>Labora</a:t>
            </a:r>
            <a:r>
              <a:rPr lang="en-US" dirty="0" smtClean="0"/>
              <a:t> (work!)</a:t>
            </a:r>
          </a:p>
          <a:p>
            <a:r>
              <a:rPr lang="en-US" dirty="0" smtClean="0"/>
              <a:t>Then add a –</a:t>
            </a:r>
            <a:r>
              <a:rPr lang="en-US" dirty="0" err="1" smtClean="0"/>
              <a:t>te</a:t>
            </a:r>
            <a:r>
              <a:rPr lang="en-US" dirty="0" smtClean="0"/>
              <a:t> to the end of that form</a:t>
            </a:r>
          </a:p>
          <a:p>
            <a:pPr lvl="1"/>
            <a:r>
              <a:rPr lang="en-US" dirty="0" smtClean="0"/>
              <a:t>E.g. </a:t>
            </a:r>
            <a:r>
              <a:rPr lang="en-US" dirty="0"/>
              <a:t>	</a:t>
            </a:r>
            <a:r>
              <a:rPr lang="en-US" dirty="0" err="1" smtClean="0"/>
              <a:t>Labora</a:t>
            </a:r>
            <a:r>
              <a:rPr lang="en-US" dirty="0"/>
              <a:t> </a:t>
            </a:r>
            <a:r>
              <a:rPr lang="en-US" dirty="0" smtClean="0"/>
              <a:t>+ -</a:t>
            </a:r>
            <a:r>
              <a:rPr lang="en-US" dirty="0" err="1" smtClean="0"/>
              <a:t>te</a:t>
            </a:r>
            <a:r>
              <a:rPr lang="en-US" dirty="0" smtClean="0"/>
              <a:t> = </a:t>
            </a:r>
            <a:r>
              <a:rPr lang="en-US" dirty="0" err="1" smtClean="0"/>
              <a:t>Laborate</a:t>
            </a:r>
            <a:r>
              <a:rPr lang="en-US" dirty="0" smtClean="0"/>
              <a:t> (work!)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Negative Imperative 2</a:t>
            </a:r>
            <a:r>
              <a:rPr lang="en-US" baseline="30000" dirty="0" smtClean="0"/>
              <a:t>nd</a:t>
            </a:r>
            <a:r>
              <a:rPr lang="en-US" dirty="0" smtClean="0"/>
              <a:t> Person Singular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a negative imperative (i.e. order somebody not to do something) in the 2</a:t>
            </a:r>
            <a:r>
              <a:rPr lang="en-US" baseline="30000" dirty="0" smtClean="0"/>
              <a:t>nd</a:t>
            </a:r>
            <a:r>
              <a:rPr lang="en-US" dirty="0" smtClean="0"/>
              <a:t> person singular use the imperative </a:t>
            </a:r>
            <a:r>
              <a:rPr lang="en-US" i="1" dirty="0" err="1" smtClean="0"/>
              <a:t>noli</a:t>
            </a:r>
            <a:r>
              <a:rPr lang="en-US" i="1" dirty="0" smtClean="0"/>
              <a:t> </a:t>
            </a:r>
            <a:r>
              <a:rPr lang="en-US" dirty="0" smtClean="0"/>
              <a:t>(“do not wish”, “don’t”) + a complementary infinitive.</a:t>
            </a:r>
          </a:p>
          <a:p>
            <a:pPr lvl="1"/>
            <a:r>
              <a:rPr lang="en-US" dirty="0" smtClean="0"/>
              <a:t>E.g. 	</a:t>
            </a:r>
            <a:r>
              <a:rPr lang="en-US" dirty="0" err="1" smtClean="0"/>
              <a:t>Noli</a:t>
            </a:r>
            <a:r>
              <a:rPr lang="en-US" dirty="0" smtClean="0"/>
              <a:t> </a:t>
            </a:r>
            <a:r>
              <a:rPr lang="en-US" dirty="0" err="1" smtClean="0"/>
              <a:t>laborare</a:t>
            </a:r>
            <a:r>
              <a:rPr lang="en-US" dirty="0" smtClean="0"/>
              <a:t> = “do not wish to work” or 		“don’t work”.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Negative Imperative 2</a:t>
            </a:r>
            <a:r>
              <a:rPr lang="en-US" baseline="30000" dirty="0" smtClean="0"/>
              <a:t>nd</a:t>
            </a:r>
            <a:r>
              <a:rPr lang="en-US" dirty="0" smtClean="0"/>
              <a:t> Person Plural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a negative imperative (i.e. order somebody not to do something) in the 2</a:t>
            </a:r>
            <a:r>
              <a:rPr lang="en-US" baseline="30000" dirty="0" smtClean="0"/>
              <a:t>nd</a:t>
            </a:r>
            <a:r>
              <a:rPr lang="en-US" dirty="0" smtClean="0"/>
              <a:t> person plural use the imperative </a:t>
            </a:r>
            <a:r>
              <a:rPr lang="en-US" i="1" dirty="0" err="1" smtClean="0"/>
              <a:t>nolite</a:t>
            </a:r>
            <a:r>
              <a:rPr lang="en-US" i="1" dirty="0" smtClean="0"/>
              <a:t> </a:t>
            </a:r>
            <a:r>
              <a:rPr lang="en-US" dirty="0" smtClean="0"/>
              <a:t>(“do not wish”, “don’t”) + a complementary infinitive.</a:t>
            </a:r>
          </a:p>
          <a:p>
            <a:pPr lvl="1"/>
            <a:r>
              <a:rPr lang="en-US" dirty="0" smtClean="0"/>
              <a:t>E.g. 	</a:t>
            </a:r>
            <a:r>
              <a:rPr lang="en-US" smtClean="0"/>
              <a:t>Nolite </a:t>
            </a:r>
            <a:r>
              <a:rPr lang="en-US" dirty="0" err="1" smtClean="0"/>
              <a:t>laborare</a:t>
            </a:r>
            <a:r>
              <a:rPr lang="en-US" dirty="0" smtClean="0"/>
              <a:t> = “do not wish to work” or 		“don’t work”.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259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13 </vt:lpstr>
      <vt:lpstr>Mood</vt:lpstr>
      <vt:lpstr>Mood</vt:lpstr>
      <vt:lpstr>Imperative Mood</vt:lpstr>
      <vt:lpstr>Imperative 2nd Person Singular</vt:lpstr>
      <vt:lpstr>Imperative 2nd Person Plural</vt:lpstr>
      <vt:lpstr>Negative Imperative 2nd Person Singular</vt:lpstr>
      <vt:lpstr>Negative Imperative 2nd Person Plural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</dc:title>
  <dc:creator>vcs</dc:creator>
  <cp:lastModifiedBy>vcs</cp:lastModifiedBy>
  <cp:revision>6</cp:revision>
  <dcterms:created xsi:type="dcterms:W3CDTF">2013-04-16T02:39:03Z</dcterms:created>
  <dcterms:modified xsi:type="dcterms:W3CDTF">2013-04-16T02:54:25Z</dcterms:modified>
</cp:coreProperties>
</file>