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70" r:id="rId9"/>
    <p:sldId id="262" r:id="rId10"/>
    <p:sldId id="271" r:id="rId11"/>
    <p:sldId id="274" r:id="rId12"/>
    <p:sldId id="272" r:id="rId13"/>
    <p:sldId id="273" r:id="rId14"/>
    <p:sldId id="275" r:id="rId15"/>
    <p:sldId id="263" r:id="rId16"/>
    <p:sldId id="264" r:id="rId17"/>
    <p:sldId id="265" r:id="rId18"/>
    <p:sldId id="266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0B2B-4325-4439-AF3D-EAD89FABEFB5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76AED-54F7-487C-9343-9DD56B670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Imperfect </a:t>
            </a:r>
            <a:r>
              <a:rPr lang="en-US" dirty="0" smtClean="0"/>
              <a:t>tense, active/passive voices (</a:t>
            </a:r>
            <a:r>
              <a:rPr lang="en-US" dirty="0" smtClean="0"/>
              <a:t>All conj</a:t>
            </a:r>
            <a:r>
              <a:rPr lang="en-US" dirty="0" smtClean="0"/>
              <a:t>.)</a:t>
            </a:r>
            <a:endParaRPr lang="en-US" dirty="0" smtClean="0"/>
          </a:p>
          <a:p>
            <a:r>
              <a:rPr lang="en-US" dirty="0" smtClean="0"/>
              <a:t>Imperfect of </a:t>
            </a:r>
            <a:r>
              <a:rPr lang="en-US" i="1" dirty="0" smtClean="0"/>
              <a:t>sum </a:t>
            </a:r>
            <a:r>
              <a:rPr lang="en-US" dirty="0" smtClean="0"/>
              <a:t>and </a:t>
            </a:r>
            <a:r>
              <a:rPr lang="en-US" i="1" dirty="0" smtClean="0"/>
              <a:t>possum</a:t>
            </a:r>
          </a:p>
          <a:p>
            <a:r>
              <a:rPr lang="en-US" dirty="0" smtClean="0"/>
              <a:t>Enclitics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Habeo</a:t>
            </a:r>
            <a:r>
              <a:rPr lang="en-US" dirty="0" smtClean="0"/>
              <a:t>, </a:t>
            </a:r>
            <a:r>
              <a:rPr lang="en-US" dirty="0" err="1" smtClean="0"/>
              <a:t>hab</a:t>
            </a:r>
            <a:r>
              <a:rPr lang="en-US" dirty="0" err="1" smtClean="0">
                <a:cs typeface="Lucida Sans Unicode"/>
              </a:rPr>
              <a:t>ēre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habui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habitum</a:t>
            </a:r>
            <a:r>
              <a:rPr lang="en-US" dirty="0" smtClean="0">
                <a:cs typeface="Lucida Sans Unicode"/>
              </a:rPr>
              <a:t>- to </a:t>
            </a:r>
            <a:r>
              <a:rPr lang="en-US" dirty="0" smtClean="0">
                <a:cs typeface="Lucida Sans Unicode"/>
              </a:rPr>
              <a:t>have (Passive Voice)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		Singular			Plural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bar</a:t>
            </a:r>
            <a:r>
              <a:rPr lang="en-US" b="1" dirty="0" smtClean="0"/>
              <a:t>			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bamur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               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baris</a:t>
            </a:r>
            <a:r>
              <a:rPr lang="en-US" b="1" dirty="0" smtClean="0"/>
              <a:t>			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bamini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bat</a:t>
            </a:r>
            <a:r>
              <a:rPr lang="en-US" b="1" dirty="0" err="1" smtClean="0"/>
              <a:t>ur</a:t>
            </a:r>
            <a:r>
              <a:rPr lang="en-US" b="1" dirty="0" smtClean="0"/>
              <a:t>		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bantur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Conj. Imperfect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similar to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conjugation.</a:t>
            </a:r>
          </a:p>
          <a:p>
            <a:pPr lvl="1"/>
            <a:r>
              <a:rPr lang="en-US" dirty="0" smtClean="0"/>
              <a:t>However, instead of finding the stem, adding the linking vowel according to the conjugation, and finally applying the endings…</a:t>
            </a:r>
          </a:p>
          <a:p>
            <a:pPr lvl="2"/>
            <a:r>
              <a:rPr lang="en-US" dirty="0" smtClean="0"/>
              <a:t>find the stem, </a:t>
            </a:r>
          </a:p>
          <a:p>
            <a:pPr lvl="2"/>
            <a:r>
              <a:rPr lang="en-US" dirty="0" smtClean="0"/>
              <a:t>add an </a:t>
            </a:r>
            <a:r>
              <a:rPr lang="en-US" dirty="0" smtClean="0">
                <a:latin typeface="Lucida Sans Unicode"/>
                <a:cs typeface="Lucida Sans Unicode"/>
              </a:rPr>
              <a:t>ē </a:t>
            </a:r>
            <a:r>
              <a:rPr lang="en-US" dirty="0" smtClean="0">
                <a:latin typeface="+mj-lt"/>
                <a:cs typeface="Lucida Sans Unicode"/>
              </a:rPr>
              <a:t>linking vowel, </a:t>
            </a:r>
          </a:p>
          <a:p>
            <a:pPr lvl="2"/>
            <a:r>
              <a:rPr lang="en-US" dirty="0" smtClean="0">
                <a:latin typeface="+mj-lt"/>
                <a:cs typeface="Lucida Sans Unicode"/>
              </a:rPr>
              <a:t>and then apply the endings.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Ago, </a:t>
            </a:r>
            <a:r>
              <a:rPr lang="en-US" dirty="0" err="1" smtClean="0"/>
              <a:t>agere</a:t>
            </a:r>
            <a:r>
              <a:rPr lang="en-US" dirty="0" smtClean="0"/>
              <a:t>, </a:t>
            </a:r>
            <a:r>
              <a:rPr lang="en-US" dirty="0" err="1" smtClean="0"/>
              <a:t>egi</a:t>
            </a:r>
            <a:r>
              <a:rPr lang="en-US" dirty="0" smtClean="0"/>
              <a:t>, </a:t>
            </a:r>
            <a:r>
              <a:rPr lang="en-US" dirty="0" err="1" smtClean="0"/>
              <a:t>actum</a:t>
            </a:r>
            <a:r>
              <a:rPr lang="en-US" dirty="0" smtClean="0"/>
              <a:t>- to do/make (Active Voice)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		Singular			Plural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latin typeface="+mj-lt"/>
                <a:cs typeface="Lucida Sans Unicode"/>
              </a:rPr>
              <a:t>ē</a:t>
            </a:r>
            <a:r>
              <a:rPr lang="en-US" b="1" dirty="0" err="1" smtClean="0"/>
              <a:t>bam</a:t>
            </a:r>
            <a:r>
              <a:rPr lang="en-US" b="1" dirty="0" smtClean="0"/>
              <a:t>			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cs typeface="Lucida Sans Unicode"/>
              </a:rPr>
              <a:t>ē</a:t>
            </a:r>
            <a:r>
              <a:rPr lang="en-US" b="1" dirty="0" err="1" smtClean="0"/>
              <a:t>bamus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b="1" dirty="0" smtClean="0"/>
              <a:t>		  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cs typeface="Lucida Sans Unicode"/>
              </a:rPr>
              <a:t>ē</a:t>
            </a:r>
            <a:r>
              <a:rPr lang="en-US" b="1" dirty="0" err="1" smtClean="0"/>
              <a:t>bas</a:t>
            </a:r>
            <a:r>
              <a:rPr lang="en-US" b="1" dirty="0" smtClean="0"/>
              <a:t>			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cs typeface="Lucida Sans Unicode"/>
              </a:rPr>
              <a:t>ē</a:t>
            </a:r>
            <a:r>
              <a:rPr lang="en-US" b="1" dirty="0" err="1" smtClean="0"/>
              <a:t>batis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		</a:t>
            </a:r>
            <a:r>
              <a:rPr lang="en-US" b="1" dirty="0" smtClean="0"/>
              <a:t>  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cs typeface="Lucida Sans Unicode"/>
              </a:rPr>
              <a:t>ē</a:t>
            </a:r>
            <a:r>
              <a:rPr lang="en-US" b="1" dirty="0" err="1" smtClean="0"/>
              <a:t>bat</a:t>
            </a:r>
            <a:r>
              <a:rPr lang="en-US" b="1" dirty="0" smtClean="0"/>
              <a:t> </a:t>
            </a:r>
            <a:r>
              <a:rPr lang="en-US" b="1" dirty="0" smtClean="0"/>
              <a:t>			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cs typeface="Lucida Sans Unicode"/>
              </a:rPr>
              <a:t>ē</a:t>
            </a:r>
            <a:r>
              <a:rPr lang="en-US" b="1" dirty="0" err="1" smtClean="0"/>
              <a:t>bant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Ago, </a:t>
            </a:r>
            <a:r>
              <a:rPr lang="en-US" dirty="0" err="1" smtClean="0"/>
              <a:t>agere</a:t>
            </a:r>
            <a:r>
              <a:rPr lang="en-US" dirty="0" smtClean="0"/>
              <a:t>, </a:t>
            </a:r>
            <a:r>
              <a:rPr lang="en-US" dirty="0" err="1" smtClean="0"/>
              <a:t>egi</a:t>
            </a:r>
            <a:r>
              <a:rPr lang="en-US" dirty="0" smtClean="0"/>
              <a:t>, </a:t>
            </a:r>
            <a:r>
              <a:rPr lang="en-US" dirty="0" err="1" smtClean="0"/>
              <a:t>actum</a:t>
            </a:r>
            <a:r>
              <a:rPr lang="en-US" dirty="0" smtClean="0"/>
              <a:t>- to do/make (Passive Voice)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		Singular			Plural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latin typeface="+mj-lt"/>
                <a:cs typeface="Lucida Sans Unicode"/>
              </a:rPr>
              <a:t>ē</a:t>
            </a:r>
            <a:r>
              <a:rPr lang="en-US" b="1" dirty="0" err="1" smtClean="0"/>
              <a:t>bar</a:t>
            </a:r>
            <a:r>
              <a:rPr lang="en-US" b="1" dirty="0" smtClean="0"/>
              <a:t>			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cs typeface="Lucida Sans Unicode"/>
              </a:rPr>
              <a:t>ē</a:t>
            </a:r>
            <a:r>
              <a:rPr lang="en-US" b="1" dirty="0" err="1" smtClean="0"/>
              <a:t>bamur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b="1" dirty="0" smtClean="0"/>
              <a:t>		  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cs typeface="Lucida Sans Unicode"/>
              </a:rPr>
              <a:t>ē</a:t>
            </a:r>
            <a:r>
              <a:rPr lang="en-US" b="1" dirty="0" err="1" smtClean="0"/>
              <a:t>baris</a:t>
            </a:r>
            <a:r>
              <a:rPr lang="en-US" b="1" dirty="0" smtClean="0"/>
              <a:t>			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cs typeface="Lucida Sans Unicode"/>
              </a:rPr>
              <a:t>ē</a:t>
            </a:r>
            <a:r>
              <a:rPr lang="en-US" b="1" dirty="0" err="1" smtClean="0"/>
              <a:t>bamini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		</a:t>
            </a:r>
            <a:r>
              <a:rPr lang="en-US" b="1" dirty="0" smtClean="0"/>
              <a:t>  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cs typeface="Lucida Sans Unicode"/>
              </a:rPr>
              <a:t>ē</a:t>
            </a:r>
            <a:r>
              <a:rPr lang="en-US" b="1" dirty="0" err="1" smtClean="0"/>
              <a:t>batur</a:t>
            </a:r>
            <a:r>
              <a:rPr lang="en-US" b="1" dirty="0" smtClean="0"/>
              <a:t> </a:t>
            </a:r>
            <a:r>
              <a:rPr lang="en-US" b="1" dirty="0" smtClean="0"/>
              <a:t>			</a:t>
            </a:r>
            <a:r>
              <a:rPr lang="en-US" b="1" u="sng" dirty="0" err="1" smtClean="0"/>
              <a:t>ag</a:t>
            </a:r>
            <a:r>
              <a:rPr lang="en-US" b="1" dirty="0" err="1" smtClean="0">
                <a:cs typeface="Lucida Sans Unicode"/>
              </a:rPr>
              <a:t>ē</a:t>
            </a:r>
            <a:r>
              <a:rPr lang="en-US" b="1" dirty="0" err="1" smtClean="0"/>
              <a:t>bantur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of Sum and Possum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</a:t>
            </a:r>
          </a:p>
          <a:p>
            <a:pPr lvl="1"/>
            <a:r>
              <a:rPr lang="en-US" dirty="0" smtClean="0"/>
              <a:t>Stem = </a:t>
            </a:r>
            <a:r>
              <a:rPr lang="en-US" b="1" dirty="0" smtClean="0"/>
              <a:t>era</a:t>
            </a:r>
          </a:p>
          <a:p>
            <a:pPr lvl="1"/>
            <a:r>
              <a:rPr lang="en-US" dirty="0" smtClean="0"/>
              <a:t>Then add personal endings (</a:t>
            </a:r>
            <a:r>
              <a:rPr lang="en-US" dirty="0" err="1" smtClean="0"/>
              <a:t>m,s,t,mus,tis</a:t>
            </a:r>
            <a:r>
              <a:rPr lang="en-US" dirty="0" smtClean="0"/>
              <a:t>, </a:t>
            </a:r>
            <a:r>
              <a:rPr lang="en-US" dirty="0" err="1" smtClean="0"/>
              <a:t>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Possum</a:t>
            </a:r>
          </a:p>
          <a:p>
            <a:pPr lvl="1"/>
            <a:r>
              <a:rPr lang="en-US" dirty="0" smtClean="0"/>
              <a:t>Stem = </a:t>
            </a:r>
            <a:r>
              <a:rPr lang="en-US" b="1" dirty="0" smtClean="0"/>
              <a:t>pot</a:t>
            </a:r>
          </a:p>
          <a:p>
            <a:pPr lvl="1"/>
            <a:r>
              <a:rPr lang="en-US" dirty="0" smtClean="0"/>
              <a:t>Then add the imperfect of </a:t>
            </a:r>
            <a:r>
              <a:rPr lang="en-US" b="1" dirty="0" smtClean="0"/>
              <a:t>sum</a:t>
            </a:r>
            <a:r>
              <a:rPr lang="en-US" dirty="0" smtClean="0"/>
              <a:t> as the personal endings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Sum, </a:t>
            </a:r>
            <a:r>
              <a:rPr lang="en-US" dirty="0" err="1" smtClean="0"/>
              <a:t>esse</a:t>
            </a:r>
            <a:r>
              <a:rPr lang="en-US" dirty="0" smtClean="0"/>
              <a:t>, </a:t>
            </a:r>
            <a:r>
              <a:rPr lang="en-US" dirty="0" err="1" smtClean="0"/>
              <a:t>fui</a:t>
            </a:r>
            <a:r>
              <a:rPr lang="en-US" dirty="0" smtClean="0"/>
              <a:t>, -----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Singular</a:t>
            </a:r>
            <a:r>
              <a:rPr lang="en-US" b="1" dirty="0" smtClean="0"/>
              <a:t>			Plural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era</a:t>
            </a:r>
            <a:r>
              <a:rPr lang="en-US" b="1" dirty="0" err="1" smtClean="0"/>
              <a:t>m</a:t>
            </a:r>
            <a:r>
              <a:rPr lang="en-US" b="1" dirty="0" smtClean="0"/>
              <a:t>			</a:t>
            </a:r>
            <a:r>
              <a:rPr lang="en-US" b="1" u="sng" dirty="0" err="1" smtClean="0"/>
              <a:t>era</a:t>
            </a:r>
            <a:r>
              <a:rPr lang="en-US" b="1" dirty="0" err="1" smtClean="0"/>
              <a:t>mus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               </a:t>
            </a:r>
            <a:r>
              <a:rPr lang="en-US" b="1" u="sng" dirty="0" smtClean="0"/>
              <a:t>era</a:t>
            </a:r>
            <a:r>
              <a:rPr lang="en-US" b="1" dirty="0" smtClean="0"/>
              <a:t>s</a:t>
            </a:r>
            <a:r>
              <a:rPr lang="en-US" b="1" dirty="0" smtClean="0"/>
              <a:t>			</a:t>
            </a:r>
            <a:r>
              <a:rPr lang="en-US" b="1" dirty="0" smtClean="0"/>
              <a:t>	</a:t>
            </a:r>
            <a:r>
              <a:rPr lang="en-US" b="1" u="sng" dirty="0" err="1" smtClean="0"/>
              <a:t>era</a:t>
            </a:r>
            <a:r>
              <a:rPr lang="en-US" b="1" dirty="0" err="1" smtClean="0"/>
              <a:t>tis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era</a:t>
            </a:r>
            <a:r>
              <a:rPr lang="en-US" b="1" dirty="0" err="1" smtClean="0"/>
              <a:t>t</a:t>
            </a:r>
            <a:r>
              <a:rPr lang="en-US" b="1" dirty="0" smtClean="0"/>
              <a:t>			</a:t>
            </a:r>
            <a:r>
              <a:rPr lang="en-US" b="1" dirty="0" smtClean="0"/>
              <a:t>	</a:t>
            </a:r>
            <a:r>
              <a:rPr lang="en-US" b="1" u="sng" dirty="0" err="1" smtClean="0"/>
              <a:t>era</a:t>
            </a:r>
            <a:r>
              <a:rPr lang="en-US" b="1" dirty="0" err="1" smtClean="0"/>
              <a:t>nt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Possum, posse, </a:t>
            </a:r>
            <a:r>
              <a:rPr lang="en-US" dirty="0" err="1" smtClean="0"/>
              <a:t>potui</a:t>
            </a:r>
            <a:r>
              <a:rPr lang="en-US" dirty="0" smtClean="0"/>
              <a:t>, ----- to be 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Singular</a:t>
            </a:r>
            <a:r>
              <a:rPr lang="en-US" b="1" dirty="0" smtClean="0"/>
              <a:t>			Plural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pot</a:t>
            </a:r>
            <a:r>
              <a:rPr lang="en-US" b="1" dirty="0" err="1" smtClean="0"/>
              <a:t>eram</a:t>
            </a:r>
            <a:r>
              <a:rPr lang="en-US" b="1" dirty="0" smtClean="0"/>
              <a:t>			</a:t>
            </a:r>
            <a:r>
              <a:rPr lang="en-US" b="1" u="sng" dirty="0" err="1" smtClean="0"/>
              <a:t>pot</a:t>
            </a:r>
            <a:r>
              <a:rPr lang="en-US" b="1" dirty="0" err="1" smtClean="0"/>
              <a:t>eramus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               </a:t>
            </a:r>
            <a:r>
              <a:rPr lang="en-US" b="1" u="sng" dirty="0" err="1" smtClean="0"/>
              <a:t>pot</a:t>
            </a:r>
            <a:r>
              <a:rPr lang="en-US" b="1" dirty="0" err="1" smtClean="0"/>
              <a:t>eras</a:t>
            </a:r>
            <a:r>
              <a:rPr lang="en-US" b="1" dirty="0" smtClean="0"/>
              <a:t>			</a:t>
            </a:r>
            <a:r>
              <a:rPr lang="en-US" b="1" u="sng" dirty="0" err="1" smtClean="0"/>
              <a:t>pot</a:t>
            </a:r>
            <a:r>
              <a:rPr lang="en-US" b="1" dirty="0" err="1" smtClean="0"/>
              <a:t>eratis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pot</a:t>
            </a:r>
            <a:r>
              <a:rPr lang="en-US" b="1" dirty="0" err="1" smtClean="0"/>
              <a:t>erat</a:t>
            </a:r>
            <a:r>
              <a:rPr lang="en-US" b="1" dirty="0" smtClean="0"/>
              <a:t>			</a:t>
            </a:r>
            <a:r>
              <a:rPr lang="en-US" b="1" u="sng" dirty="0" err="1" smtClean="0"/>
              <a:t>pot</a:t>
            </a:r>
            <a:r>
              <a:rPr lang="en-US" b="1" dirty="0" err="1" smtClean="0"/>
              <a:t>erant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enclitic ending is an inflectional ending attached to the end of a word, and it has a meaning of its own.</a:t>
            </a:r>
            <a:endParaRPr lang="en-US" dirty="0" smtClean="0"/>
          </a:p>
          <a:p>
            <a:r>
              <a:rPr lang="en-US" dirty="0" smtClean="0"/>
              <a:t>In this chapter we learn about two enclitics.</a:t>
            </a:r>
          </a:p>
          <a:p>
            <a:pPr lvl="1"/>
            <a:r>
              <a:rPr lang="en-US" dirty="0" smtClean="0"/>
              <a:t>-ne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que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="1" dirty="0" smtClean="0"/>
              <a:t>ne</a:t>
            </a:r>
            <a:r>
              <a:rPr lang="en-US" dirty="0" smtClean="0"/>
              <a:t> is attached at the very end of the first word in a Latin sentence to denote that that sentence is a </a:t>
            </a:r>
            <a:r>
              <a:rPr lang="en-US" b="1" dirty="0" smtClean="0"/>
              <a:t>question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E.g. 	</a:t>
            </a:r>
            <a:r>
              <a:rPr lang="en-US" dirty="0" err="1" smtClean="0"/>
              <a:t>Mercurius</a:t>
            </a:r>
            <a:r>
              <a:rPr lang="en-US" b="1" dirty="0" err="1" smtClean="0"/>
              <a:t>ne</a:t>
            </a:r>
            <a:r>
              <a:rPr lang="en-US" dirty="0" smtClean="0"/>
              <a:t> </a:t>
            </a:r>
            <a:r>
              <a:rPr lang="en-US" dirty="0" err="1" smtClean="0"/>
              <a:t>Aeneam</a:t>
            </a:r>
            <a:r>
              <a:rPr lang="en-US" dirty="0" smtClean="0"/>
              <a:t> </a:t>
            </a:r>
            <a:r>
              <a:rPr lang="en-US" dirty="0" err="1" smtClean="0"/>
              <a:t>terram</a:t>
            </a:r>
            <a:r>
              <a:rPr lang="en-US" dirty="0" smtClean="0"/>
              <a:t> </a:t>
            </a:r>
            <a:r>
              <a:rPr lang="en-US" dirty="0" err="1" smtClean="0"/>
              <a:t>novam</a:t>
            </a:r>
            <a:r>
              <a:rPr lang="en-US" dirty="0" smtClean="0"/>
              <a:t> 		</a:t>
            </a:r>
            <a:r>
              <a:rPr lang="en-US" dirty="0" err="1" smtClean="0"/>
              <a:t>petere</a:t>
            </a:r>
            <a:r>
              <a:rPr lang="en-US" dirty="0" smtClean="0"/>
              <a:t> </a:t>
            </a:r>
            <a:r>
              <a:rPr lang="en-US" dirty="0" err="1" smtClean="0"/>
              <a:t>iubet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Does Mercury order Aeneas to find 		new land?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="1" dirty="0" err="1" smtClean="0"/>
              <a:t>que</a:t>
            </a:r>
            <a:r>
              <a:rPr lang="en-US" b="1" i="1" dirty="0" smtClean="0"/>
              <a:t> </a:t>
            </a:r>
            <a:r>
              <a:rPr lang="en-US" dirty="0" smtClean="0"/>
              <a:t>is attached to the end of a word and it means “and” (i.e. “et”).  It is always after the second word in the sequence of nouns which are grouped together.</a:t>
            </a:r>
          </a:p>
          <a:p>
            <a:r>
              <a:rPr lang="en-US" dirty="0" smtClean="0"/>
              <a:t>E.g.	</a:t>
            </a:r>
            <a:r>
              <a:rPr lang="en-US" dirty="0" err="1" smtClean="0"/>
              <a:t>Tunc</a:t>
            </a:r>
            <a:r>
              <a:rPr lang="en-US" dirty="0" smtClean="0"/>
              <a:t> propter </a:t>
            </a:r>
            <a:r>
              <a:rPr lang="en-US" dirty="0" err="1" smtClean="0"/>
              <a:t>amorem</a:t>
            </a:r>
            <a:r>
              <a:rPr lang="en-US" dirty="0" smtClean="0"/>
              <a:t> Aeneas 			</a:t>
            </a:r>
            <a:r>
              <a:rPr lang="en-US" dirty="0" err="1" smtClean="0"/>
              <a:t>Dido</a:t>
            </a:r>
            <a:r>
              <a:rPr lang="en-US" b="1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erant</a:t>
            </a:r>
            <a:r>
              <a:rPr lang="en-US" dirty="0" smtClean="0"/>
              <a:t> </a:t>
            </a:r>
            <a:r>
              <a:rPr lang="en-US" dirty="0" err="1" smtClean="0"/>
              <a:t>felices</a:t>
            </a:r>
            <a:r>
              <a:rPr lang="en-US" dirty="0" smtClean="0"/>
              <a:t>.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Then, because of love, Aeneas and 		Dido were happy.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have only learned one tense of the verb; the present tense.</a:t>
            </a:r>
          </a:p>
          <a:p>
            <a:pPr lvl="1"/>
            <a:r>
              <a:rPr lang="en-US" dirty="0" smtClean="0"/>
              <a:t>Tense = time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imperfect</a:t>
            </a:r>
            <a:r>
              <a:rPr lang="en-US" dirty="0" smtClean="0"/>
              <a:t> tense which we will now learn is a past tense form of the verb.</a:t>
            </a:r>
          </a:p>
          <a:p>
            <a:pPr lvl="1"/>
            <a:r>
              <a:rPr lang="en-US" dirty="0" smtClean="0"/>
              <a:t>Indicates something that was done </a:t>
            </a:r>
            <a:r>
              <a:rPr lang="en-US" i="1" dirty="0" smtClean="0"/>
              <a:t>redundantly </a:t>
            </a:r>
            <a:r>
              <a:rPr lang="en-US" dirty="0" smtClean="0"/>
              <a:t>in the past. </a:t>
            </a:r>
          </a:p>
          <a:p>
            <a:pPr lvl="2"/>
            <a:r>
              <a:rPr lang="en-US" dirty="0" smtClean="0"/>
              <a:t>E.g. 	I am walking. = present tense</a:t>
            </a:r>
          </a:p>
          <a:p>
            <a:pPr lvl="2"/>
            <a:r>
              <a:rPr lang="en-US" dirty="0" smtClean="0"/>
              <a:t>E.g.	I </a:t>
            </a:r>
            <a:r>
              <a:rPr lang="en-US" i="1" dirty="0" smtClean="0"/>
              <a:t>was</a:t>
            </a:r>
            <a:r>
              <a:rPr lang="en-US" dirty="0" smtClean="0"/>
              <a:t> walking. = imperfect tense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we can translate the imperfect tense into English with either…</a:t>
            </a:r>
          </a:p>
          <a:p>
            <a:pPr lvl="1"/>
            <a:r>
              <a:rPr lang="en-US" dirty="0" smtClean="0"/>
              <a:t>Was/were</a:t>
            </a:r>
          </a:p>
          <a:p>
            <a:pPr lvl="1"/>
            <a:r>
              <a:rPr lang="en-US" dirty="0" smtClean="0"/>
              <a:t>Used to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Conjugating the Imperfect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Conjugating the imperfect tense for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conjugations is very similar to how we conjugated the present tense.</a:t>
            </a:r>
          </a:p>
          <a:p>
            <a:pPr lvl="1"/>
            <a:r>
              <a:rPr lang="en-US" dirty="0" smtClean="0"/>
              <a:t>Determine the conjugation</a:t>
            </a:r>
          </a:p>
          <a:p>
            <a:pPr lvl="1"/>
            <a:r>
              <a:rPr lang="en-US" dirty="0" smtClean="0"/>
              <a:t>Find the stem</a:t>
            </a:r>
          </a:p>
          <a:p>
            <a:pPr lvl="1"/>
            <a:r>
              <a:rPr lang="en-US" dirty="0" smtClean="0"/>
              <a:t>Add the linking vowel</a:t>
            </a:r>
          </a:p>
          <a:p>
            <a:pPr lvl="1"/>
            <a:r>
              <a:rPr lang="en-US" dirty="0" smtClean="0"/>
              <a:t>Add the endings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Conj. Imperfect </a:t>
            </a:r>
            <a:r>
              <a:rPr lang="en-US" dirty="0" smtClean="0"/>
              <a:t>Endings (Active voice)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Singular			Plural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               -bam			-</a:t>
            </a:r>
            <a:r>
              <a:rPr lang="en-US" b="1" dirty="0" err="1" smtClean="0"/>
              <a:t>bamus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               -bas				-</a:t>
            </a:r>
            <a:r>
              <a:rPr lang="en-US" b="1" dirty="0" err="1" smtClean="0"/>
              <a:t>batis</a:t>
            </a: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                -bat				-</a:t>
            </a:r>
            <a:r>
              <a:rPr lang="en-US" b="1" dirty="0" err="1" smtClean="0"/>
              <a:t>bant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Conj. Imperfect </a:t>
            </a:r>
            <a:r>
              <a:rPr lang="en-US" dirty="0" smtClean="0"/>
              <a:t>Endings (Passive Voice)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Singular			Plural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               -</a:t>
            </a:r>
            <a:r>
              <a:rPr lang="en-US" b="1" dirty="0" smtClean="0"/>
              <a:t>bar</a:t>
            </a:r>
            <a:r>
              <a:rPr lang="en-US" b="1" dirty="0" smtClean="0"/>
              <a:t>			</a:t>
            </a:r>
            <a:r>
              <a:rPr lang="en-US" b="1" dirty="0" smtClean="0"/>
              <a:t>	-</a:t>
            </a:r>
            <a:r>
              <a:rPr lang="en-US" b="1" dirty="0" err="1" smtClean="0"/>
              <a:t>bamur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               -</a:t>
            </a:r>
            <a:r>
              <a:rPr lang="en-US" b="1" dirty="0" err="1" smtClean="0"/>
              <a:t>baris</a:t>
            </a:r>
            <a:r>
              <a:rPr lang="en-US" b="1" dirty="0" smtClean="0"/>
              <a:t>			</a:t>
            </a:r>
            <a:r>
              <a:rPr lang="en-US" b="1" dirty="0" smtClean="0"/>
              <a:t>-</a:t>
            </a:r>
            <a:r>
              <a:rPr lang="en-US" b="1" dirty="0" err="1" smtClean="0"/>
              <a:t>bamini</a:t>
            </a: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                -</a:t>
            </a:r>
            <a:r>
              <a:rPr lang="en-US" b="1" dirty="0" err="1" smtClean="0"/>
              <a:t>batur</a:t>
            </a:r>
            <a:r>
              <a:rPr lang="en-US" b="1" dirty="0" smtClean="0"/>
              <a:t>			</a:t>
            </a:r>
            <a:r>
              <a:rPr lang="en-US" b="1" dirty="0" smtClean="0"/>
              <a:t>-</a:t>
            </a:r>
            <a:r>
              <a:rPr lang="en-US" b="1" dirty="0" err="1" smtClean="0"/>
              <a:t>bantur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amavi</a:t>
            </a:r>
            <a:r>
              <a:rPr lang="en-US" dirty="0" smtClean="0"/>
              <a:t>, </a:t>
            </a:r>
            <a:r>
              <a:rPr lang="en-US" dirty="0" err="1" smtClean="0"/>
              <a:t>amatum</a:t>
            </a:r>
            <a:r>
              <a:rPr lang="en-US" dirty="0" smtClean="0"/>
              <a:t>- to </a:t>
            </a:r>
            <a:r>
              <a:rPr lang="en-US" dirty="0" smtClean="0"/>
              <a:t>love (Active Voice)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		Singular			Plural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bam</a:t>
            </a:r>
            <a:r>
              <a:rPr lang="en-US" b="1" dirty="0" smtClean="0"/>
              <a:t>			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bamus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               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bas</a:t>
            </a:r>
            <a:r>
              <a:rPr lang="en-US" b="1" dirty="0" smtClean="0"/>
              <a:t>			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batis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bat</a:t>
            </a:r>
            <a:r>
              <a:rPr lang="en-US" b="1" dirty="0" smtClean="0"/>
              <a:t>			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bant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amavi</a:t>
            </a:r>
            <a:r>
              <a:rPr lang="en-US" dirty="0" smtClean="0"/>
              <a:t>, </a:t>
            </a:r>
            <a:r>
              <a:rPr lang="en-US" dirty="0" err="1" smtClean="0"/>
              <a:t>amatum</a:t>
            </a:r>
            <a:r>
              <a:rPr lang="en-US" dirty="0" smtClean="0"/>
              <a:t>- to </a:t>
            </a:r>
            <a:r>
              <a:rPr lang="en-US" dirty="0" smtClean="0"/>
              <a:t>love (Passive Voice)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		Singular			Plural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bar</a:t>
            </a:r>
            <a:r>
              <a:rPr lang="en-US" b="1" dirty="0" smtClean="0"/>
              <a:t>			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bamur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               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baris</a:t>
            </a:r>
            <a:r>
              <a:rPr lang="en-US" b="1" dirty="0" smtClean="0"/>
              <a:t>			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bamini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batur</a:t>
            </a:r>
            <a:r>
              <a:rPr lang="en-US" b="1" dirty="0" smtClean="0"/>
              <a:t>		</a:t>
            </a:r>
            <a:r>
              <a:rPr lang="en-US" b="1" u="sng" dirty="0" err="1" smtClean="0"/>
              <a:t>ama</a:t>
            </a:r>
            <a:r>
              <a:rPr lang="en-US" b="1" dirty="0" err="1" smtClean="0"/>
              <a:t>bantur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Habeo</a:t>
            </a:r>
            <a:r>
              <a:rPr lang="en-US" dirty="0" smtClean="0"/>
              <a:t>, </a:t>
            </a:r>
            <a:r>
              <a:rPr lang="en-US" dirty="0" err="1" smtClean="0"/>
              <a:t>hab</a:t>
            </a:r>
            <a:r>
              <a:rPr lang="en-US" dirty="0" err="1" smtClean="0">
                <a:cs typeface="Lucida Sans Unicode"/>
              </a:rPr>
              <a:t>ēre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habui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habitum</a:t>
            </a:r>
            <a:r>
              <a:rPr lang="en-US" dirty="0" smtClean="0">
                <a:cs typeface="Lucida Sans Unicode"/>
              </a:rPr>
              <a:t>- to </a:t>
            </a:r>
            <a:r>
              <a:rPr lang="en-US" dirty="0" smtClean="0">
                <a:cs typeface="Lucida Sans Unicode"/>
              </a:rPr>
              <a:t>have (Active Voice)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		Singular			Plural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bam</a:t>
            </a:r>
            <a:r>
              <a:rPr lang="en-US" b="1" dirty="0" smtClean="0"/>
              <a:t>			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bamus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</a:p>
          <a:p>
            <a:pPr>
              <a:buNone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               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bas</a:t>
            </a:r>
            <a:r>
              <a:rPr lang="en-US" b="1" dirty="0" smtClean="0"/>
              <a:t>			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batis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                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bat</a:t>
            </a:r>
            <a:r>
              <a:rPr lang="en-US" b="1" dirty="0" smtClean="0"/>
              <a:t>			</a:t>
            </a:r>
            <a:r>
              <a:rPr lang="en-US" b="1" u="sng" dirty="0" err="1" smtClean="0"/>
              <a:t>habe</a:t>
            </a:r>
            <a:r>
              <a:rPr lang="en-US" b="1" dirty="0" err="1" smtClean="0"/>
              <a:t>bant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440</Words>
  <Application>Microsoft Office PowerPoint</Application>
  <PresentationFormat>On-screen Show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11</vt:lpstr>
      <vt:lpstr>The Imperfect Tense</vt:lpstr>
      <vt:lpstr>The Imperfect Tense</vt:lpstr>
      <vt:lpstr>Conjugating the Imperfect tense</vt:lpstr>
      <vt:lpstr>1st and 2nd Conj. Imperfect Endings (Active voice)</vt:lpstr>
      <vt:lpstr>1st and 2nd Conj. Imperfect Endings (Passive Voice)</vt:lpstr>
      <vt:lpstr>Amo, amare, amavi, amatum- to love (Active Voice)</vt:lpstr>
      <vt:lpstr>Amo, amare, amavi, amatum- to love (Passive Voice)</vt:lpstr>
      <vt:lpstr>Habeo, habēre, habui, habitum- to have (Active Voice)</vt:lpstr>
      <vt:lpstr>Habeo, habēre, habui, habitum- to have (Passive Voice)</vt:lpstr>
      <vt:lpstr>3rd and 4th Conj. Imperfect Tense</vt:lpstr>
      <vt:lpstr>Ago, agere, egi, actum- to do/make (Active Voice)</vt:lpstr>
      <vt:lpstr>Ago, agere, egi, actum- to do/make (Passive Voice)</vt:lpstr>
      <vt:lpstr>Imperfect of Sum and Possum</vt:lpstr>
      <vt:lpstr>Sum, esse, fui, ----- to be</vt:lpstr>
      <vt:lpstr>Possum, posse, potui, ----- to be able</vt:lpstr>
      <vt:lpstr>Enclitics</vt:lpstr>
      <vt:lpstr>Enclitics</vt:lpstr>
      <vt:lpstr>Enclitics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vcs</dc:creator>
  <cp:lastModifiedBy>vcs</cp:lastModifiedBy>
  <cp:revision>9</cp:revision>
  <dcterms:created xsi:type="dcterms:W3CDTF">2013-02-18T06:01:33Z</dcterms:created>
  <dcterms:modified xsi:type="dcterms:W3CDTF">2013-02-18T20:33:29Z</dcterms:modified>
</cp:coreProperties>
</file>