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2D6774-F9F5-4157-8127-07AFD03E096D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8E9B50-D1AA-4E1E-A30E-C2439F851D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D6774-F9F5-4157-8127-07AFD03E096D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E9B50-D1AA-4E1E-A30E-C2439F851D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D6774-F9F5-4157-8127-07AFD03E096D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E9B50-D1AA-4E1E-A30E-C2439F851D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D6774-F9F5-4157-8127-07AFD03E096D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E9B50-D1AA-4E1E-A30E-C2439F851D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D6774-F9F5-4157-8127-07AFD03E096D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E9B50-D1AA-4E1E-A30E-C2439F851D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D6774-F9F5-4157-8127-07AFD03E096D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E9B50-D1AA-4E1E-A30E-C2439F851D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D6774-F9F5-4157-8127-07AFD03E096D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E9B50-D1AA-4E1E-A30E-C2439F851D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D6774-F9F5-4157-8127-07AFD03E096D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E9B50-D1AA-4E1E-A30E-C2439F851D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D6774-F9F5-4157-8127-07AFD03E096D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E9B50-D1AA-4E1E-A30E-C2439F851D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C2D6774-F9F5-4157-8127-07AFD03E096D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E9B50-D1AA-4E1E-A30E-C2439F851D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2D6774-F9F5-4157-8127-07AFD03E096D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8E9B50-D1AA-4E1E-A30E-C2439F851D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C2D6774-F9F5-4157-8127-07AFD03E096D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98E9B50-D1AA-4E1E-A30E-C2439F851D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CONJUGATION –IO VERBS</a:t>
            </a:r>
          </a:p>
          <a:p>
            <a:r>
              <a:rPr lang="en-US" dirty="0" smtClean="0"/>
              <a:t>THIRD DECLENSION ADJECTIVES</a:t>
            </a:r>
          </a:p>
          <a:p>
            <a:r>
              <a:rPr lang="en-US" dirty="0" smtClean="0"/>
              <a:t>SUBSTANTIVE ADJECTIVES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 we have learned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declension adjectives:</a:t>
            </a:r>
          </a:p>
          <a:p>
            <a:pPr lvl="1"/>
            <a:r>
              <a:rPr lang="en-US" dirty="0" smtClean="0"/>
              <a:t>“-us-a-um”</a:t>
            </a:r>
          </a:p>
          <a:p>
            <a:pPr lvl="1"/>
            <a:r>
              <a:rPr lang="en-US" dirty="0" smtClean="0"/>
              <a:t>“-</a:t>
            </a:r>
            <a:r>
              <a:rPr lang="en-US" dirty="0" err="1" smtClean="0"/>
              <a:t>er</a:t>
            </a:r>
            <a:r>
              <a:rPr lang="en-US" dirty="0" smtClean="0"/>
              <a:t>”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declension adjectives</a:t>
            </a:r>
          </a:p>
          <a:p>
            <a:r>
              <a:rPr lang="en-US" dirty="0" smtClean="0"/>
              <a:t>There are only three declensions of adjectives.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DECLENSION ADJECTIVES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different types of 3</a:t>
            </a:r>
            <a:r>
              <a:rPr lang="en-US" baseline="30000" dirty="0" smtClean="0"/>
              <a:t>rd</a:t>
            </a:r>
            <a:r>
              <a:rPr lang="en-US" dirty="0" smtClean="0"/>
              <a:t> declension adjectives:</a:t>
            </a:r>
          </a:p>
          <a:p>
            <a:pPr lvl="1"/>
            <a:r>
              <a:rPr lang="en-US" dirty="0" smtClean="0"/>
              <a:t>1 termination (1 word for the nominative singular for all three genders) e.g. </a:t>
            </a:r>
            <a:r>
              <a:rPr lang="en-US" i="1" dirty="0" err="1" smtClean="0"/>
              <a:t>felix</a:t>
            </a:r>
            <a:r>
              <a:rPr lang="en-US" i="1" dirty="0" smtClean="0"/>
              <a:t>, </a:t>
            </a:r>
            <a:r>
              <a:rPr lang="en-US" i="1" dirty="0" err="1" smtClean="0"/>
              <a:t>felicis</a:t>
            </a:r>
            <a:endParaRPr lang="en-US" dirty="0" smtClean="0"/>
          </a:p>
          <a:p>
            <a:pPr lvl="1"/>
            <a:r>
              <a:rPr lang="en-US" dirty="0" smtClean="0"/>
              <a:t>2 terminations (one word for the M/F in the nominative singular and one word or ending for the N nominative singular) e.g. </a:t>
            </a:r>
            <a:r>
              <a:rPr lang="en-US" i="1" dirty="0" err="1" smtClean="0"/>
              <a:t>fortis</a:t>
            </a:r>
            <a:r>
              <a:rPr lang="en-US" i="1" dirty="0" smtClean="0"/>
              <a:t> (m/f), forte (n)</a:t>
            </a:r>
            <a:endParaRPr lang="en-US" dirty="0" smtClean="0"/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 </a:t>
            </a:r>
            <a:r>
              <a:rPr lang="en-US" dirty="0" smtClean="0"/>
              <a:t> terminations- ( one word for each gender in the nominative singular) e.g. </a:t>
            </a:r>
            <a:r>
              <a:rPr lang="en-US" i="1" dirty="0" err="1" smtClean="0"/>
              <a:t>acer</a:t>
            </a:r>
            <a:r>
              <a:rPr lang="en-US" i="1" dirty="0" smtClean="0"/>
              <a:t> (m), </a:t>
            </a:r>
            <a:r>
              <a:rPr lang="en-US" i="1" dirty="0" err="1" smtClean="0"/>
              <a:t>acris</a:t>
            </a:r>
            <a:r>
              <a:rPr lang="en-US" i="1" dirty="0" smtClean="0"/>
              <a:t> (f), acre (n)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Terminus = ending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DECELENSION ADJECTIVS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3 termination 3</a:t>
            </a:r>
            <a:r>
              <a:rPr lang="en-US" baseline="30000" dirty="0" smtClean="0"/>
              <a:t>rd</a:t>
            </a:r>
            <a:r>
              <a:rPr lang="en-US" dirty="0" smtClean="0"/>
              <a:t> declension adjective is the easiest to recognize. In the vocabulary there are three different forms of the adjectives.</a:t>
            </a:r>
          </a:p>
          <a:p>
            <a:endParaRPr lang="en-US" dirty="0" smtClean="0"/>
          </a:p>
          <a:p>
            <a:r>
              <a:rPr lang="en-US" dirty="0" smtClean="0"/>
              <a:t>E.g. 	</a:t>
            </a:r>
            <a:r>
              <a:rPr lang="en-US" dirty="0" err="1" smtClean="0"/>
              <a:t>acer</a:t>
            </a:r>
            <a:r>
              <a:rPr lang="en-US" dirty="0" smtClean="0"/>
              <a:t>, </a:t>
            </a:r>
            <a:r>
              <a:rPr lang="en-US" dirty="0" err="1" smtClean="0"/>
              <a:t>acris</a:t>
            </a:r>
            <a:r>
              <a:rPr lang="en-US" dirty="0" smtClean="0"/>
              <a:t>, acre</a:t>
            </a:r>
          </a:p>
          <a:p>
            <a:endParaRPr lang="en-US" dirty="0" smtClean="0"/>
          </a:p>
          <a:p>
            <a:r>
              <a:rPr lang="en-US" dirty="0" smtClean="0"/>
              <a:t>Remember that terminations only refer to the nominative singular forms! All other forms are declined just like all M/F/N 3</a:t>
            </a:r>
            <a:r>
              <a:rPr lang="en-US" baseline="30000" dirty="0" smtClean="0"/>
              <a:t>rd</a:t>
            </a:r>
            <a:r>
              <a:rPr lang="en-US" dirty="0" smtClean="0"/>
              <a:t> declension nouns.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determine the difference between a 1 and 2 termination adjective, observe the following pattern:</a:t>
            </a:r>
          </a:p>
          <a:p>
            <a:r>
              <a:rPr lang="en-US" dirty="0" smtClean="0"/>
              <a:t>1 termination- </a:t>
            </a:r>
            <a:r>
              <a:rPr lang="en-US" dirty="0" err="1" smtClean="0"/>
              <a:t>felix</a:t>
            </a:r>
            <a:r>
              <a:rPr lang="en-US" dirty="0" smtClean="0"/>
              <a:t>, </a:t>
            </a:r>
            <a:r>
              <a:rPr lang="en-US" dirty="0" err="1" smtClean="0"/>
              <a:t>felic</a:t>
            </a:r>
            <a:r>
              <a:rPr lang="en-US" u="sng" dirty="0" err="1" smtClean="0"/>
              <a:t>is</a:t>
            </a:r>
            <a:endParaRPr lang="en-US" dirty="0" smtClean="0"/>
          </a:p>
          <a:p>
            <a:r>
              <a:rPr lang="en-US" dirty="0" smtClean="0"/>
              <a:t>2 termination- </a:t>
            </a:r>
            <a:r>
              <a:rPr lang="en-US" dirty="0" err="1" smtClean="0"/>
              <a:t>fort</a:t>
            </a:r>
            <a:r>
              <a:rPr lang="en-US" u="sng" dirty="0" err="1" smtClean="0"/>
              <a:t>is</a:t>
            </a:r>
            <a:r>
              <a:rPr lang="en-US" dirty="0" smtClean="0"/>
              <a:t>, forte</a:t>
            </a:r>
          </a:p>
          <a:p>
            <a:pPr lvl="1"/>
            <a:r>
              <a:rPr lang="en-US" dirty="0" smtClean="0"/>
              <a:t>1 termination- genitive singular form is 2</a:t>
            </a:r>
            <a:r>
              <a:rPr lang="en-US" baseline="30000" dirty="0" smtClean="0"/>
              <a:t>nd</a:t>
            </a:r>
            <a:endParaRPr lang="en-US" dirty="0" smtClean="0"/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 </a:t>
            </a:r>
            <a:r>
              <a:rPr lang="en-US" dirty="0" smtClean="0"/>
              <a:t> termination- genitive singular form is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r>
              <a:rPr lang="en-US" dirty="0" smtClean="0"/>
              <a:t>A third declension adjective is recognized by the genitive singular ending </a:t>
            </a:r>
            <a:r>
              <a:rPr lang="en-US" i="1" dirty="0" smtClean="0"/>
              <a:t>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2 terminations, the genitive singular ending is also the nominative singular ending for the M/F forms.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1and 2 TERMINATIONS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Cap</a:t>
            </a:r>
            <a:r>
              <a:rPr lang="en-US" u="sng" dirty="0" err="1" smtClean="0"/>
              <a:t>io</a:t>
            </a:r>
            <a:r>
              <a:rPr lang="en-US" dirty="0" smtClean="0"/>
              <a:t>, </a:t>
            </a:r>
            <a:r>
              <a:rPr lang="en-US" dirty="0" err="1" smtClean="0"/>
              <a:t>capere</a:t>
            </a:r>
            <a:r>
              <a:rPr lang="en-US" dirty="0" smtClean="0"/>
              <a:t>, </a:t>
            </a:r>
            <a:r>
              <a:rPr lang="en-US" dirty="0" err="1" smtClean="0"/>
              <a:t>cepi</a:t>
            </a:r>
            <a:r>
              <a:rPr lang="en-US" dirty="0" smtClean="0"/>
              <a:t>, </a:t>
            </a:r>
            <a:r>
              <a:rPr lang="en-US" dirty="0" err="1" smtClean="0"/>
              <a:t>captum</a:t>
            </a:r>
            <a:r>
              <a:rPr lang="en-US" dirty="0" smtClean="0"/>
              <a:t>- to take, seize</a:t>
            </a:r>
          </a:p>
          <a:p>
            <a:pPr lvl="1"/>
            <a:r>
              <a:rPr lang="en-US" dirty="0" smtClean="0"/>
              <a:t>Conjugation just like 4</a:t>
            </a:r>
            <a:r>
              <a:rPr lang="en-US" baseline="30000" dirty="0" smtClean="0"/>
              <a:t>th</a:t>
            </a:r>
            <a:r>
              <a:rPr lang="en-US" dirty="0" smtClean="0"/>
              <a:t> conjugation verbs.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is a part of the stem when the –o is removed.</a:t>
            </a:r>
          </a:p>
          <a:p>
            <a:pPr lvl="1"/>
            <a:r>
              <a:rPr lang="en-US" dirty="0" smtClean="0"/>
              <a:t>Therefore, there is no need to add a linking vowel.</a:t>
            </a:r>
          </a:p>
          <a:p>
            <a:pPr lvl="1"/>
            <a:r>
              <a:rPr lang="en-US" dirty="0" smtClean="0"/>
              <a:t>However, there are still the irregular linking vowels that all 3</a:t>
            </a:r>
            <a:r>
              <a:rPr lang="en-US" baseline="30000" dirty="0" smtClean="0"/>
              <a:t>rd</a:t>
            </a:r>
            <a:r>
              <a:rPr lang="en-US" dirty="0" smtClean="0"/>
              <a:t> conjugations have (the additional </a:t>
            </a:r>
            <a:r>
              <a:rPr lang="en-US" i="1" dirty="0" smtClean="0"/>
              <a:t>u</a:t>
            </a:r>
            <a:r>
              <a:rPr lang="en-US" dirty="0" smtClean="0"/>
              <a:t> linking vowel in the 3</a:t>
            </a:r>
            <a:r>
              <a:rPr lang="en-US" baseline="30000" dirty="0" smtClean="0"/>
              <a:t>rd</a:t>
            </a:r>
            <a:r>
              <a:rPr lang="en-US" dirty="0" smtClean="0"/>
              <a:t> person plural active/passive and the </a:t>
            </a:r>
            <a:r>
              <a:rPr lang="en-US" i="1" dirty="0" smtClean="0"/>
              <a:t>e</a:t>
            </a:r>
            <a:r>
              <a:rPr lang="en-US" dirty="0" smtClean="0"/>
              <a:t> linking vowel instead of the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in the 2</a:t>
            </a:r>
            <a:r>
              <a:rPr lang="en-US" baseline="30000" dirty="0" smtClean="0"/>
              <a:t>nd</a:t>
            </a:r>
            <a:r>
              <a:rPr lang="en-US" dirty="0" smtClean="0"/>
              <a:t> person singular in </a:t>
            </a:r>
            <a:r>
              <a:rPr lang="en-US" smtClean="0"/>
              <a:t>the passive).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CONJUGATION –IO VERBS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substantive adjective is an adjective </a:t>
            </a:r>
            <a:r>
              <a:rPr lang="en-US" dirty="0" smtClean="0"/>
              <a:t>which is being used as a noun.</a:t>
            </a:r>
          </a:p>
          <a:p>
            <a:r>
              <a:rPr lang="en-US" dirty="0" smtClean="0"/>
              <a:t>A substantive adjective is easily recognized by seeing that the adjective modifies no other noun in the sentence.</a:t>
            </a:r>
          </a:p>
          <a:p>
            <a:r>
              <a:rPr lang="en-US" dirty="0" smtClean="0"/>
              <a:t>The noun with which you choose to supplement with the adjective in translation depends upon that adjective’s </a:t>
            </a:r>
            <a:r>
              <a:rPr lang="en-US" b="1" dirty="0" smtClean="0"/>
              <a:t>gender</a:t>
            </a:r>
            <a:r>
              <a:rPr lang="en-US" dirty="0" smtClean="0"/>
              <a:t>. These adjectives are still of course translated with their case and number.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Substantive Adjectives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E.g.</a:t>
            </a:r>
          </a:p>
          <a:p>
            <a:pPr lvl="1"/>
            <a:r>
              <a:rPr lang="en-US" b="1" dirty="0" err="1" smtClean="0"/>
              <a:t>Boni</a:t>
            </a:r>
            <a:r>
              <a:rPr lang="en-US" b="1" dirty="0" smtClean="0"/>
              <a:t> </a:t>
            </a:r>
            <a:r>
              <a:rPr lang="en-US" i="1" dirty="0" err="1" smtClean="0"/>
              <a:t>malas</a:t>
            </a:r>
            <a:r>
              <a:rPr lang="en-US" dirty="0" smtClean="0"/>
              <a:t> non </a:t>
            </a:r>
            <a:r>
              <a:rPr lang="en-US" dirty="0" err="1" smtClean="0"/>
              <a:t>amant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good men</a:t>
            </a:r>
            <a:r>
              <a:rPr lang="en-US" dirty="0" smtClean="0"/>
              <a:t> do not like the </a:t>
            </a:r>
            <a:r>
              <a:rPr lang="en-US" i="1" dirty="0" smtClean="0"/>
              <a:t>bad girls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Mala et </a:t>
            </a:r>
            <a:r>
              <a:rPr lang="en-US" dirty="0" err="1" smtClean="0"/>
              <a:t>Troianis</a:t>
            </a:r>
            <a:r>
              <a:rPr lang="en-US" dirty="0" smtClean="0"/>
              <a:t> </a:t>
            </a:r>
            <a:r>
              <a:rPr lang="en-US" dirty="0" err="1" smtClean="0"/>
              <a:t>funesta</a:t>
            </a:r>
            <a:r>
              <a:rPr lang="en-US" dirty="0" smtClean="0"/>
              <a:t> a </a:t>
            </a:r>
            <a:r>
              <a:rPr lang="en-US" dirty="0" err="1" smtClean="0"/>
              <a:t>militibus</a:t>
            </a:r>
            <a:r>
              <a:rPr lang="en-US" dirty="0" smtClean="0"/>
              <a:t> </a:t>
            </a:r>
            <a:r>
              <a:rPr lang="en-US" dirty="0" err="1" smtClean="0"/>
              <a:t>Graecis</a:t>
            </a:r>
            <a:r>
              <a:rPr lang="en-US" dirty="0" smtClean="0"/>
              <a:t> in </a:t>
            </a:r>
            <a:r>
              <a:rPr lang="en-US" dirty="0" err="1" smtClean="0"/>
              <a:t>equo</a:t>
            </a:r>
            <a:r>
              <a:rPr lang="en-US" dirty="0" smtClean="0"/>
              <a:t> </a:t>
            </a:r>
            <a:r>
              <a:rPr lang="en-US" dirty="0" err="1" smtClean="0"/>
              <a:t>occultatis</a:t>
            </a:r>
            <a:r>
              <a:rPr lang="en-US" dirty="0" smtClean="0"/>
              <a:t> </a:t>
            </a:r>
            <a:r>
              <a:rPr lang="en-US" dirty="0" err="1" smtClean="0"/>
              <a:t>parantur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Bad things </a:t>
            </a:r>
            <a:r>
              <a:rPr lang="en-US" dirty="0" smtClean="0"/>
              <a:t>and </a:t>
            </a:r>
            <a:r>
              <a:rPr lang="en-US" b="1" dirty="0" smtClean="0"/>
              <a:t>deadly things </a:t>
            </a:r>
            <a:r>
              <a:rPr lang="en-US" dirty="0" smtClean="0"/>
              <a:t>are prepared for the Trojans by the Greek soldiers hidden in the horse.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N.B. The neuter substantive is the MOST COMMON. It translates as “thing/things”.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Substantive Adjectives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Pg. 173	Ex. 6</a:t>
            </a:r>
          </a:p>
          <a:p>
            <a:endParaRPr lang="en-US" dirty="0" smtClean="0"/>
          </a:p>
          <a:p>
            <a:r>
              <a:rPr lang="en-US" dirty="0" smtClean="0"/>
              <a:t>HW= Ex. </a:t>
            </a:r>
            <a:r>
              <a:rPr lang="en-US" smtClean="0"/>
              <a:t>1 and 2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Substantive Adjectives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</TotalTime>
  <Words>475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Chapter 10</vt:lpstr>
      <vt:lpstr>3RD DECLENSION ADJECTIVES</vt:lpstr>
      <vt:lpstr>3rd DECELENSION ADJECTIVS</vt:lpstr>
      <vt:lpstr>TERMINATIONS</vt:lpstr>
      <vt:lpstr>1and 2 TERMINATIONS</vt:lpstr>
      <vt:lpstr>3rd CONJUGATION –IO VERBS</vt:lpstr>
      <vt:lpstr>Substantive Adjectives</vt:lpstr>
      <vt:lpstr>Substantive Adjectives</vt:lpstr>
      <vt:lpstr>Substantive Adjectives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</dc:title>
  <dc:creator>vcs</dc:creator>
  <cp:lastModifiedBy>vcs</cp:lastModifiedBy>
  <cp:revision>7</cp:revision>
  <dcterms:created xsi:type="dcterms:W3CDTF">2013-02-06T02:04:10Z</dcterms:created>
  <dcterms:modified xsi:type="dcterms:W3CDTF">2013-02-07T02:28:25Z</dcterms:modified>
</cp:coreProperties>
</file>