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1EB4686-6EC1-4664-BF08-36B01AA68441}" type="datetimeFigureOut">
              <a:rPr lang="en-US" smtClean="0"/>
              <a:pPr/>
              <a:t>9/23/2013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AB63A8-4D11-4067-B811-076E829F6BC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EB4686-6EC1-4664-BF08-36B01AA6844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B63A8-4D11-4067-B811-076E829F6B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7AB63A8-4D11-4067-B811-076E829F6BC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EB4686-6EC1-4664-BF08-36B01AA6844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1EB4686-6EC1-4664-BF08-36B01AA68441}" type="datetimeFigureOut">
              <a:rPr lang="en-US" smtClean="0"/>
              <a:pPr/>
              <a:t>9/23/2013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7AB63A8-4D11-4067-B811-076E829F6BC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1EB4686-6EC1-4664-BF08-36B01AA68441}" type="datetimeFigureOut">
              <a:rPr lang="en-US" smtClean="0"/>
              <a:pPr/>
              <a:t>9/23/2013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AB63A8-4D11-4067-B811-076E829F6BC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1EB4686-6EC1-4664-BF08-36B01AA68441}" type="datetimeFigureOut">
              <a:rPr lang="en-US" smtClean="0"/>
              <a:pPr/>
              <a:t>9/23/2013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B63A8-4D11-4067-B811-076E829F6BC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EB4686-6EC1-4664-BF08-36B01AA68441}" type="datetimeFigureOut">
              <a:rPr lang="en-US" smtClean="0"/>
              <a:pPr/>
              <a:t>9/23/2013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7AB63A8-4D11-4067-B811-076E829F6BC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EB4686-6EC1-4664-BF08-36B01AA68441}" type="datetimeFigureOut">
              <a:rPr lang="en-US" smtClean="0"/>
              <a:pPr/>
              <a:t>9/23/2013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7AB63A8-4D11-4067-B811-076E829F6B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1EB4686-6EC1-4664-BF08-36B01AA68441}" type="datetimeFigureOut">
              <a:rPr lang="en-US" smtClean="0"/>
              <a:pPr/>
              <a:t>9/23/2013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7AB63A8-4D11-4067-B811-076E829F6B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7AB63A8-4D11-4067-B811-076E829F6BC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1EB4686-6EC1-4664-BF08-36B01AA68441}" type="datetimeFigureOut">
              <a:rPr lang="en-US" smtClean="0"/>
              <a:pPr/>
              <a:t>9/23/2013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7AB63A8-4D11-4067-B811-076E829F6BC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1EB4686-6EC1-4664-BF08-36B01AA68441}" type="datetimeFigureOut">
              <a:rPr lang="en-US" smtClean="0"/>
              <a:pPr/>
              <a:t>9/23/2013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1EB4686-6EC1-4664-BF08-36B01AA68441}" type="datetimeFigureOut">
              <a:rPr lang="en-US" smtClean="0"/>
              <a:pPr/>
              <a:t>9/23/2013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7AB63A8-4D11-4067-B811-076E829F6BC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Second declension masculine nouns</a:t>
            </a:r>
          </a:p>
          <a:p>
            <a:r>
              <a:rPr lang="en-US" dirty="0" smtClean="0"/>
              <a:t>Genitive case</a:t>
            </a:r>
          </a:p>
          <a:p>
            <a:r>
              <a:rPr lang="en-US" dirty="0" smtClean="0"/>
              <a:t>Vocative case</a:t>
            </a:r>
          </a:p>
          <a:p>
            <a:r>
              <a:rPr lang="en-US" dirty="0" smtClean="0"/>
              <a:t>Prepositional phrases</a:t>
            </a:r>
          </a:p>
          <a:p>
            <a:endParaRPr lang="en-US" dirty="0"/>
          </a:p>
        </p:txBody>
      </p:sp>
      <p:sp>
        <p:nvSpPr>
          <p:cNvPr id="2" name="Title 1"/>
          <p:cNvSpPr>
            <a:spLocks noGrp="1"/>
          </p:cNvSpPr>
          <p:nvPr>
            <p:ph type="ctrTitle"/>
          </p:nvPr>
        </p:nvSpPr>
        <p:spPr/>
        <p:txBody>
          <a:bodyPr/>
          <a:lstStyle/>
          <a:p>
            <a:r>
              <a:rPr lang="en-US" dirty="0" smtClean="0"/>
              <a:t>Latin 1: Chapter 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Genitive Case (pg. 37)</a:t>
            </a:r>
            <a:endParaRPr lang="en-US" dirty="0"/>
          </a:p>
        </p:txBody>
      </p:sp>
      <p:sp>
        <p:nvSpPr>
          <p:cNvPr id="3" name="Content Placeholder 2"/>
          <p:cNvSpPr>
            <a:spLocks noGrp="1"/>
          </p:cNvSpPr>
          <p:nvPr>
            <p:ph sz="quarter" idx="1"/>
          </p:nvPr>
        </p:nvSpPr>
        <p:spPr/>
        <p:txBody>
          <a:bodyPr/>
          <a:lstStyle/>
          <a:p>
            <a:r>
              <a:rPr lang="en-US" dirty="0" smtClean="0"/>
              <a:t>The grammatical function of the genitive case is usually to indicate </a:t>
            </a:r>
            <a:r>
              <a:rPr lang="en-US" i="1" dirty="0" smtClean="0"/>
              <a:t>possession</a:t>
            </a:r>
            <a:r>
              <a:rPr lang="en-US" dirty="0" smtClean="0"/>
              <a:t>.</a:t>
            </a:r>
          </a:p>
          <a:p>
            <a:r>
              <a:rPr lang="en-US" dirty="0" smtClean="0"/>
              <a:t>In English, end indicate possession in the following ways:</a:t>
            </a:r>
          </a:p>
          <a:p>
            <a:pPr lvl="1"/>
            <a:r>
              <a:rPr lang="en-US" dirty="0" smtClean="0"/>
              <a:t>‘S = singular possession</a:t>
            </a:r>
          </a:p>
          <a:p>
            <a:pPr lvl="1"/>
            <a:r>
              <a:rPr lang="en-US" dirty="0" smtClean="0"/>
              <a:t>S’= plural possession</a:t>
            </a:r>
          </a:p>
          <a:p>
            <a:pPr lvl="1"/>
            <a:r>
              <a:rPr lang="en-US" dirty="0" smtClean="0"/>
              <a:t>Or the English preposition </a:t>
            </a:r>
            <a:r>
              <a:rPr lang="en-US" i="1" dirty="0" smtClean="0"/>
              <a:t>of</a:t>
            </a:r>
            <a:r>
              <a:rPr lang="en-US" dirty="0" smtClean="0"/>
              <a:t>.</a:t>
            </a:r>
          </a:p>
          <a:p>
            <a:pPr lvl="2"/>
            <a:r>
              <a:rPr lang="en-US" dirty="0" smtClean="0"/>
              <a:t>E.g. The girl’s flowers.</a:t>
            </a:r>
          </a:p>
          <a:p>
            <a:pPr lvl="2"/>
            <a:r>
              <a:rPr lang="en-US" dirty="0" smtClean="0"/>
              <a:t>E.g. The girls’ flowers.</a:t>
            </a:r>
          </a:p>
          <a:p>
            <a:pPr lvl="2"/>
            <a:r>
              <a:rPr lang="en-US" dirty="0" smtClean="0"/>
              <a:t>E.g. The flowers of the girl.</a:t>
            </a:r>
          </a:p>
          <a:p>
            <a:pPr lvl="2"/>
            <a:r>
              <a:rPr lang="en-US" dirty="0" smtClean="0"/>
              <a:t>E.g. The flowers of the girls.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Genitive Case</a:t>
            </a:r>
            <a:endParaRPr lang="en-US" dirty="0"/>
          </a:p>
        </p:txBody>
      </p:sp>
      <p:sp>
        <p:nvSpPr>
          <p:cNvPr id="3" name="Content Placeholder 2"/>
          <p:cNvSpPr>
            <a:spLocks noGrp="1"/>
          </p:cNvSpPr>
          <p:nvPr>
            <p:ph sz="quarter" idx="1"/>
          </p:nvPr>
        </p:nvSpPr>
        <p:spPr/>
        <p:txBody>
          <a:bodyPr/>
          <a:lstStyle/>
          <a:p>
            <a:pPr>
              <a:buNone/>
            </a:pPr>
            <a:r>
              <a:rPr lang="en-US" dirty="0" smtClean="0"/>
              <a:t>English: The slave cares for the farmer’s field. </a:t>
            </a:r>
          </a:p>
          <a:p>
            <a:pPr>
              <a:buNone/>
            </a:pPr>
            <a:r>
              <a:rPr lang="en-US" i="1" dirty="0" smtClean="0"/>
              <a:t>					or</a:t>
            </a:r>
            <a:endParaRPr lang="en-US" dirty="0" smtClean="0"/>
          </a:p>
          <a:p>
            <a:pPr>
              <a:buNone/>
            </a:pPr>
            <a:r>
              <a:rPr lang="en-US" i="1" dirty="0" smtClean="0"/>
              <a:t>		        </a:t>
            </a:r>
            <a:r>
              <a:rPr lang="en-US" dirty="0" smtClean="0"/>
              <a:t>The slave cares for the field of the farmer.</a:t>
            </a:r>
          </a:p>
          <a:p>
            <a:pPr>
              <a:buNone/>
            </a:pPr>
            <a:endParaRPr lang="en-US" i="1" dirty="0" smtClean="0"/>
          </a:p>
          <a:p>
            <a:pPr>
              <a:buNone/>
            </a:pPr>
            <a:r>
              <a:rPr lang="en-US" dirty="0" smtClean="0"/>
              <a:t>Latin:	  </a:t>
            </a:r>
            <a:r>
              <a:rPr lang="en-US" dirty="0" err="1" smtClean="0"/>
              <a:t>Servus</a:t>
            </a:r>
            <a:r>
              <a:rPr lang="en-US" dirty="0" smtClean="0"/>
              <a:t> </a:t>
            </a:r>
            <a:r>
              <a:rPr lang="en-US" dirty="0" err="1" smtClean="0"/>
              <a:t>agricolae</a:t>
            </a:r>
            <a:r>
              <a:rPr lang="en-US" dirty="0" smtClean="0"/>
              <a:t> </a:t>
            </a:r>
            <a:r>
              <a:rPr lang="en-US" dirty="0" err="1" smtClean="0"/>
              <a:t>agrum</a:t>
            </a:r>
            <a:r>
              <a:rPr lang="en-US" dirty="0" smtClean="0"/>
              <a:t> </a:t>
            </a:r>
            <a:r>
              <a:rPr lang="en-US" dirty="0" err="1" smtClean="0"/>
              <a:t>curat</a:t>
            </a:r>
            <a:r>
              <a:rPr lang="en-US" dirty="0" smtClean="0"/>
              <a:t>.</a:t>
            </a:r>
          </a:p>
          <a:p>
            <a:pPr>
              <a:buNone/>
            </a:pPr>
            <a:endParaRPr lang="en-US" dirty="0" smtClean="0"/>
          </a:p>
          <a:p>
            <a:pPr>
              <a:buNone/>
            </a:pPr>
            <a:r>
              <a:rPr lang="en-US" i="1" dirty="0" err="1" smtClean="0"/>
              <a:t>agricolae</a:t>
            </a:r>
            <a:r>
              <a:rPr lang="en-US" i="1" dirty="0" smtClean="0"/>
              <a:t> </a:t>
            </a:r>
            <a:r>
              <a:rPr lang="en-US" dirty="0" smtClean="0"/>
              <a:t>is in the genitive case to indicate possession. In which cases are the other three nouns?</a:t>
            </a:r>
            <a:endParaRPr lang="en-US" i="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Vocative Case (pg. 37)</a:t>
            </a:r>
            <a:endParaRPr lang="en-US" dirty="0"/>
          </a:p>
        </p:txBody>
      </p:sp>
      <p:sp>
        <p:nvSpPr>
          <p:cNvPr id="3" name="Content Placeholder 2"/>
          <p:cNvSpPr>
            <a:spLocks noGrp="1"/>
          </p:cNvSpPr>
          <p:nvPr>
            <p:ph sz="quarter" idx="1"/>
          </p:nvPr>
        </p:nvSpPr>
        <p:spPr/>
        <p:txBody>
          <a:bodyPr/>
          <a:lstStyle/>
          <a:p>
            <a:r>
              <a:rPr lang="en-US" dirty="0" smtClean="0"/>
              <a:t>The vocative case, a rare case, is used for </a:t>
            </a:r>
            <a:r>
              <a:rPr lang="en-US" i="1" dirty="0" smtClean="0"/>
              <a:t>direct address</a:t>
            </a:r>
            <a:r>
              <a:rPr lang="en-US" dirty="0" smtClean="0"/>
              <a:t>.</a:t>
            </a:r>
          </a:p>
          <a:p>
            <a:r>
              <a:rPr lang="en-US" dirty="0" smtClean="0"/>
              <a:t>Direct address is used when </a:t>
            </a:r>
            <a:r>
              <a:rPr lang="en-US" i="1" dirty="0" smtClean="0"/>
              <a:t>directly </a:t>
            </a:r>
            <a:r>
              <a:rPr lang="en-US" dirty="0" smtClean="0"/>
              <a:t>calling someone by their name or a title of some type.</a:t>
            </a:r>
          </a:p>
          <a:p>
            <a:pPr lvl="1"/>
            <a:r>
              <a:rPr lang="en-US" dirty="0" smtClean="0"/>
              <a:t>E.g. Mark, close the door for me please.</a:t>
            </a:r>
          </a:p>
          <a:p>
            <a:pPr lvl="2"/>
            <a:r>
              <a:rPr lang="en-US" dirty="0" smtClean="0"/>
              <a:t>Mark in Latin would be in the vocative case.</a:t>
            </a:r>
          </a:p>
          <a:p>
            <a:pPr lvl="1"/>
            <a:r>
              <a:rPr lang="en-US" dirty="0" smtClean="0"/>
              <a:t>E.g. Watch your mouth, slave.</a:t>
            </a:r>
          </a:p>
          <a:p>
            <a:pPr lvl="2"/>
            <a:r>
              <a:rPr lang="en-US" dirty="0" smtClean="0"/>
              <a:t>Slave in Latin would be in the vocative case.</a:t>
            </a:r>
          </a:p>
          <a:p>
            <a:r>
              <a:rPr lang="en-US" dirty="0" smtClean="0"/>
              <a:t>Usually, the vocative case is separated from the rest of the sentence with a comma.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the Vocative Case</a:t>
            </a:r>
            <a:endParaRPr lang="en-US" dirty="0"/>
          </a:p>
        </p:txBody>
      </p:sp>
      <p:sp>
        <p:nvSpPr>
          <p:cNvPr id="3" name="Content Placeholder 2"/>
          <p:cNvSpPr>
            <a:spLocks noGrp="1"/>
          </p:cNvSpPr>
          <p:nvPr>
            <p:ph sz="quarter" idx="1"/>
          </p:nvPr>
        </p:nvSpPr>
        <p:spPr/>
        <p:txBody>
          <a:bodyPr>
            <a:normAutofit/>
          </a:bodyPr>
          <a:lstStyle/>
          <a:p>
            <a:r>
              <a:rPr lang="en-US" dirty="0" smtClean="0"/>
              <a:t>The vocative case is formed the same way as the nominative case for all nouns except 2</a:t>
            </a:r>
            <a:r>
              <a:rPr lang="en-US" baseline="30000" dirty="0" smtClean="0"/>
              <a:t>nd</a:t>
            </a:r>
            <a:r>
              <a:rPr lang="en-US" dirty="0" smtClean="0"/>
              <a:t> declension nouns that end in </a:t>
            </a:r>
            <a:r>
              <a:rPr lang="en-US" i="1" dirty="0" smtClean="0"/>
              <a:t>–us</a:t>
            </a:r>
            <a:r>
              <a:rPr lang="en-US" dirty="0" smtClean="0"/>
              <a:t> or </a:t>
            </a:r>
            <a:r>
              <a:rPr lang="en-US" i="1" dirty="0" smtClean="0"/>
              <a:t>–</a:t>
            </a:r>
            <a:r>
              <a:rPr lang="en-US" i="1" dirty="0" err="1" smtClean="0"/>
              <a:t>ius</a:t>
            </a:r>
            <a:r>
              <a:rPr lang="en-US" dirty="0" smtClean="0"/>
              <a:t>.</a:t>
            </a:r>
          </a:p>
          <a:p>
            <a:r>
              <a:rPr lang="en-US" dirty="0" smtClean="0"/>
              <a:t>If it ends in </a:t>
            </a:r>
            <a:r>
              <a:rPr lang="en-US" i="1" dirty="0" smtClean="0"/>
              <a:t>–us </a:t>
            </a:r>
            <a:r>
              <a:rPr lang="en-US" dirty="0" smtClean="0"/>
              <a:t>in the nominative singular, take off the </a:t>
            </a:r>
            <a:r>
              <a:rPr lang="en-US" i="1" dirty="0" smtClean="0"/>
              <a:t>–us</a:t>
            </a:r>
            <a:r>
              <a:rPr lang="en-US" dirty="0" smtClean="0"/>
              <a:t> and add an </a:t>
            </a:r>
            <a:r>
              <a:rPr lang="en-US" i="1" dirty="0" smtClean="0"/>
              <a:t>–e</a:t>
            </a:r>
          </a:p>
          <a:p>
            <a:r>
              <a:rPr lang="en-US" dirty="0" smtClean="0"/>
              <a:t>If it ends in </a:t>
            </a:r>
            <a:r>
              <a:rPr lang="en-US" i="1" dirty="0" smtClean="0"/>
              <a:t>–</a:t>
            </a:r>
            <a:r>
              <a:rPr lang="en-US" i="1" dirty="0" err="1" smtClean="0"/>
              <a:t>ius</a:t>
            </a:r>
            <a:r>
              <a:rPr lang="en-US" i="1" dirty="0" smtClean="0"/>
              <a:t> </a:t>
            </a:r>
            <a:r>
              <a:rPr lang="en-US" dirty="0" smtClean="0"/>
              <a:t>in the nominative singular, take off the </a:t>
            </a:r>
            <a:r>
              <a:rPr lang="en-US" i="1" dirty="0" smtClean="0"/>
              <a:t>–</a:t>
            </a:r>
            <a:r>
              <a:rPr lang="en-US" i="1" dirty="0" err="1" smtClean="0"/>
              <a:t>ius</a:t>
            </a:r>
            <a:r>
              <a:rPr lang="en-US" dirty="0" smtClean="0"/>
              <a:t> and add a </a:t>
            </a:r>
            <a:r>
              <a:rPr lang="en-US" i="1" dirty="0" smtClean="0"/>
              <a:t>–</a:t>
            </a:r>
            <a:r>
              <a:rPr lang="en-US" i="1" dirty="0" smtClean="0">
                <a:latin typeface="Lucida Sans Unicode"/>
                <a:cs typeface="Lucida Sans Unicode"/>
              </a:rPr>
              <a:t>ī</a:t>
            </a:r>
            <a:endParaRPr lang="en-US" i="1" dirty="0" smtClean="0"/>
          </a:p>
          <a:p>
            <a:pPr>
              <a:buNone/>
            </a:pPr>
            <a:endParaRPr lang="en-US" i="1" dirty="0" smtClean="0"/>
          </a:p>
          <a:p>
            <a:pPr lvl="1"/>
            <a:r>
              <a:rPr lang="en-US" dirty="0" smtClean="0"/>
              <a:t>e.g. </a:t>
            </a:r>
            <a:r>
              <a:rPr lang="en-US" i="1" dirty="0" smtClean="0"/>
              <a:t>	</a:t>
            </a:r>
            <a:r>
              <a:rPr lang="en-US" i="1" dirty="0" err="1" smtClean="0"/>
              <a:t>Servus</a:t>
            </a:r>
            <a:r>
              <a:rPr lang="en-US" dirty="0" smtClean="0"/>
              <a:t> (nom. Sing.) = </a:t>
            </a:r>
            <a:r>
              <a:rPr lang="en-US" i="1" dirty="0" smtClean="0"/>
              <a:t>Serve </a:t>
            </a:r>
            <a:r>
              <a:rPr lang="en-US" dirty="0" smtClean="0"/>
              <a:t>(vocative sing.)</a:t>
            </a:r>
          </a:p>
          <a:p>
            <a:pPr lvl="1"/>
            <a:r>
              <a:rPr lang="en-US" dirty="0" smtClean="0"/>
              <a:t>e.g.	</a:t>
            </a:r>
            <a:r>
              <a:rPr lang="en-US" i="1" dirty="0" err="1" smtClean="0"/>
              <a:t>Fabius</a:t>
            </a:r>
            <a:r>
              <a:rPr lang="en-US" dirty="0" smtClean="0"/>
              <a:t> (nom. Sing.) = </a:t>
            </a:r>
            <a:r>
              <a:rPr lang="en-US" i="1" dirty="0" err="1" smtClean="0"/>
              <a:t>Fab</a:t>
            </a:r>
            <a:r>
              <a:rPr lang="en-US" i="1" dirty="0" err="1" smtClean="0">
                <a:latin typeface="Lucida Sans Unicode"/>
                <a:cs typeface="Lucida Sans Unicode"/>
              </a:rPr>
              <a:t>ī</a:t>
            </a:r>
            <a:r>
              <a:rPr lang="en-US" i="1" dirty="0" smtClean="0">
                <a:latin typeface="Lucida Sans Unicode"/>
                <a:cs typeface="Lucida Sans Unicode"/>
              </a:rPr>
              <a:t> </a:t>
            </a:r>
            <a:r>
              <a:rPr lang="en-US" dirty="0" smtClean="0"/>
              <a:t>(vocative sing.)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Vocative Case</a:t>
            </a:r>
            <a:endParaRPr lang="en-US" dirty="0"/>
          </a:p>
        </p:txBody>
      </p:sp>
      <p:sp>
        <p:nvSpPr>
          <p:cNvPr id="3" name="Content Placeholder 2"/>
          <p:cNvSpPr>
            <a:spLocks noGrp="1"/>
          </p:cNvSpPr>
          <p:nvPr>
            <p:ph sz="quarter" idx="1"/>
          </p:nvPr>
        </p:nvSpPr>
        <p:spPr/>
        <p:txBody>
          <a:bodyPr/>
          <a:lstStyle/>
          <a:p>
            <a:r>
              <a:rPr lang="en-US" dirty="0" smtClean="0"/>
              <a:t>The vocative case is the same as the nominative case endings if it is plural.</a:t>
            </a:r>
          </a:p>
          <a:p>
            <a:r>
              <a:rPr lang="en-US" dirty="0" smtClean="0"/>
              <a:t>Remember that the vocative case only changes from the nominative for 2</a:t>
            </a:r>
            <a:r>
              <a:rPr lang="en-US" baseline="30000" dirty="0" smtClean="0"/>
              <a:t>nd</a:t>
            </a:r>
            <a:r>
              <a:rPr lang="en-US" dirty="0" smtClean="0"/>
              <a:t> declension nouns that add in </a:t>
            </a:r>
            <a:r>
              <a:rPr lang="en-US" i="1" dirty="0" smtClean="0"/>
              <a:t>–us </a:t>
            </a:r>
            <a:r>
              <a:rPr lang="en-US" dirty="0" smtClean="0"/>
              <a:t>and </a:t>
            </a:r>
            <a:r>
              <a:rPr lang="en-US" i="1" dirty="0" smtClean="0"/>
              <a:t>–</a:t>
            </a:r>
            <a:r>
              <a:rPr lang="en-US" i="1" dirty="0" err="1" smtClean="0"/>
              <a:t>ius</a:t>
            </a:r>
            <a:r>
              <a:rPr lang="en-US" i="1" dirty="0" smtClean="0"/>
              <a:t> </a:t>
            </a:r>
            <a:r>
              <a:rPr lang="en-US" dirty="0" smtClean="0"/>
              <a:t>in the nominative singular. It only changes for those nominative singular forms!!!</a:t>
            </a:r>
          </a:p>
          <a:p>
            <a:pPr lvl="1"/>
            <a:r>
              <a:rPr lang="en-US" dirty="0" smtClean="0"/>
              <a:t>E.g. 	</a:t>
            </a:r>
            <a:r>
              <a:rPr lang="en-US" dirty="0" err="1" smtClean="0"/>
              <a:t>Puellae</a:t>
            </a:r>
            <a:r>
              <a:rPr lang="en-US" dirty="0" smtClean="0"/>
              <a:t> (nom. Pl.) = </a:t>
            </a:r>
            <a:r>
              <a:rPr lang="en-US" dirty="0" err="1" smtClean="0"/>
              <a:t>Puellae</a:t>
            </a:r>
            <a:r>
              <a:rPr lang="en-US" dirty="0" smtClean="0"/>
              <a:t> (voc. Pl.)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Prepositional Phrases (pg. 39)</a:t>
            </a:r>
            <a:endParaRPr lang="en-US" dirty="0"/>
          </a:p>
        </p:txBody>
      </p:sp>
      <p:sp>
        <p:nvSpPr>
          <p:cNvPr id="3" name="Content Placeholder 2"/>
          <p:cNvSpPr>
            <a:spLocks noGrp="1"/>
          </p:cNvSpPr>
          <p:nvPr>
            <p:ph sz="quarter" idx="1"/>
          </p:nvPr>
        </p:nvSpPr>
        <p:spPr/>
        <p:txBody>
          <a:bodyPr/>
          <a:lstStyle/>
          <a:p>
            <a:r>
              <a:rPr lang="en-US" dirty="0" smtClean="0"/>
              <a:t>Read page 39 for information of prepositional phrases.</a:t>
            </a:r>
          </a:p>
          <a:p>
            <a:r>
              <a:rPr lang="en-US" dirty="0" smtClean="0"/>
              <a:t>This will be covered in more detail later when we learn the ablative case.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to Learn (pg. 33)</a:t>
            </a:r>
            <a:endParaRPr lang="en-US" dirty="0"/>
          </a:p>
        </p:txBody>
      </p:sp>
      <p:sp>
        <p:nvSpPr>
          <p:cNvPr id="3" name="Content Placeholder 2"/>
          <p:cNvSpPr>
            <a:spLocks noGrp="1"/>
          </p:cNvSpPr>
          <p:nvPr>
            <p:ph sz="quarter" idx="1"/>
          </p:nvPr>
        </p:nvSpPr>
        <p:spPr/>
        <p:txBody>
          <a:bodyPr/>
          <a:lstStyle/>
          <a:p>
            <a:r>
              <a:rPr lang="en-US" smtClean="0"/>
              <a:t>Let’s take a look!!!</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1- 1</a:t>
            </a:r>
            <a:r>
              <a:rPr lang="en-US" baseline="30000" dirty="0" smtClean="0"/>
              <a:t>st</a:t>
            </a:r>
            <a:r>
              <a:rPr lang="en-US" dirty="0" smtClean="0"/>
              <a:t> declension nouns</a:t>
            </a:r>
            <a:endParaRPr lang="en-US" dirty="0"/>
          </a:p>
        </p:txBody>
      </p:sp>
      <p:sp>
        <p:nvSpPr>
          <p:cNvPr id="3" name="Content Placeholder 2"/>
          <p:cNvSpPr>
            <a:spLocks noGrp="1"/>
          </p:cNvSpPr>
          <p:nvPr>
            <p:ph sz="quarter" idx="1"/>
          </p:nvPr>
        </p:nvSpPr>
        <p:spPr/>
        <p:txBody>
          <a:bodyPr/>
          <a:lstStyle/>
          <a:p>
            <a:endParaRPr lang="en-US" dirty="0" smtClean="0"/>
          </a:p>
          <a:p>
            <a:pPr>
              <a:buNone/>
            </a:pPr>
            <a:r>
              <a:rPr lang="en-US" dirty="0" smtClean="0"/>
              <a:t>				Singular			Plural</a:t>
            </a:r>
          </a:p>
          <a:p>
            <a:pPr>
              <a:buNone/>
            </a:pPr>
            <a:r>
              <a:rPr lang="en-US" dirty="0" smtClean="0"/>
              <a:t>Nom.			-a				-</a:t>
            </a:r>
            <a:r>
              <a:rPr lang="en-US" dirty="0" err="1" smtClean="0"/>
              <a:t>ae</a:t>
            </a:r>
            <a:endParaRPr lang="en-US" dirty="0" smtClean="0"/>
          </a:p>
          <a:p>
            <a:pPr>
              <a:buNone/>
            </a:pPr>
            <a:r>
              <a:rPr lang="en-US" dirty="0" smtClean="0"/>
              <a:t>Gen.			-</a:t>
            </a:r>
            <a:r>
              <a:rPr lang="en-US" dirty="0" err="1" smtClean="0"/>
              <a:t>ae</a:t>
            </a:r>
            <a:r>
              <a:rPr lang="en-US" dirty="0" smtClean="0"/>
              <a:t>				-arum</a:t>
            </a:r>
          </a:p>
          <a:p>
            <a:pPr>
              <a:buNone/>
            </a:pPr>
            <a:r>
              <a:rPr lang="en-US" dirty="0" smtClean="0"/>
              <a:t>Dat.			-</a:t>
            </a:r>
            <a:r>
              <a:rPr lang="en-US" dirty="0" err="1" smtClean="0"/>
              <a:t>ae</a:t>
            </a:r>
            <a:r>
              <a:rPr lang="en-US" dirty="0" smtClean="0"/>
              <a:t>				-is</a:t>
            </a:r>
          </a:p>
          <a:p>
            <a:pPr>
              <a:buNone/>
            </a:pPr>
            <a:r>
              <a:rPr lang="en-US" dirty="0" smtClean="0"/>
              <a:t>Acc.			-am				-as</a:t>
            </a:r>
          </a:p>
          <a:p>
            <a:pPr>
              <a:buNone/>
            </a:pPr>
            <a:r>
              <a:rPr lang="en-US" dirty="0" smtClean="0"/>
              <a:t>Abl.			-</a:t>
            </a:r>
            <a:r>
              <a:rPr lang="en-US" dirty="0" smtClean="0">
                <a:latin typeface="Lucida Sans Unicode"/>
                <a:cs typeface="Lucida Sans Unicode"/>
              </a:rPr>
              <a:t>ā				-is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Declension Nouns</a:t>
            </a:r>
            <a:endParaRPr lang="en-US" dirty="0"/>
          </a:p>
        </p:txBody>
      </p:sp>
      <p:sp>
        <p:nvSpPr>
          <p:cNvPr id="3" name="Content Placeholder 2"/>
          <p:cNvSpPr>
            <a:spLocks noGrp="1"/>
          </p:cNvSpPr>
          <p:nvPr>
            <p:ph sz="quarter" idx="1"/>
          </p:nvPr>
        </p:nvSpPr>
        <p:spPr/>
        <p:txBody>
          <a:bodyPr/>
          <a:lstStyle/>
          <a:p>
            <a:r>
              <a:rPr lang="en-US" dirty="0" smtClean="0"/>
              <a:t>2</a:t>
            </a:r>
            <a:r>
              <a:rPr lang="en-US" baseline="30000" dirty="0" smtClean="0"/>
              <a:t>nd</a:t>
            </a:r>
            <a:r>
              <a:rPr lang="en-US" dirty="0" smtClean="0"/>
              <a:t> declension nouns are either masculine or neuter. In this chapter we will only learn about </a:t>
            </a:r>
            <a:r>
              <a:rPr lang="en-US" smtClean="0"/>
              <a:t>the masculine.</a:t>
            </a:r>
            <a:endParaRPr lang="en-US" dirty="0" smtClean="0"/>
          </a:p>
          <a:p>
            <a:r>
              <a:rPr lang="en-US" dirty="0" smtClean="0"/>
              <a:t>Where all first declension nouns ended in an –</a:t>
            </a:r>
            <a:r>
              <a:rPr lang="en-US" dirty="0" err="1" smtClean="0"/>
              <a:t>ae</a:t>
            </a:r>
            <a:r>
              <a:rPr lang="en-US" dirty="0" smtClean="0"/>
              <a:t> in the genitive singular, all 2</a:t>
            </a:r>
            <a:r>
              <a:rPr lang="en-US" baseline="30000" dirty="0" smtClean="0"/>
              <a:t>nd</a:t>
            </a:r>
            <a:r>
              <a:rPr lang="en-US" dirty="0" smtClean="0"/>
              <a:t> declension nouns end in a –</a:t>
            </a:r>
            <a:r>
              <a:rPr lang="en-US" dirty="0" smtClean="0">
                <a:latin typeface="Lucida Sans Unicode"/>
                <a:cs typeface="Lucida Sans Unicode"/>
              </a:rPr>
              <a:t>ī. </a:t>
            </a:r>
          </a:p>
          <a:p>
            <a:r>
              <a:rPr lang="en-US" dirty="0" smtClean="0">
                <a:latin typeface="Lucida Sans Unicode"/>
                <a:cs typeface="Lucida Sans Unicode"/>
              </a:rPr>
              <a:t>Most 2</a:t>
            </a:r>
            <a:r>
              <a:rPr lang="en-US" baseline="30000" dirty="0" smtClean="0">
                <a:latin typeface="Lucida Sans Unicode"/>
                <a:cs typeface="Lucida Sans Unicode"/>
              </a:rPr>
              <a:t>nd</a:t>
            </a:r>
            <a:r>
              <a:rPr lang="en-US" dirty="0" smtClean="0">
                <a:latin typeface="Lucida Sans Unicode"/>
                <a:cs typeface="Lucida Sans Unicode"/>
              </a:rPr>
              <a:t> declension masculine nouns end in either a –us or –r in the nominative singular.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Declension Masculine Nouns</a:t>
            </a:r>
            <a:endParaRPr lang="en-US" dirty="0"/>
          </a:p>
        </p:txBody>
      </p:sp>
      <p:sp>
        <p:nvSpPr>
          <p:cNvPr id="3" name="Content Placeholder 2"/>
          <p:cNvSpPr>
            <a:spLocks noGrp="1"/>
          </p:cNvSpPr>
          <p:nvPr>
            <p:ph sz="quarter" idx="1"/>
          </p:nvPr>
        </p:nvSpPr>
        <p:spPr/>
        <p:txBody>
          <a:bodyPr/>
          <a:lstStyle/>
          <a:p>
            <a:r>
              <a:rPr lang="en-US" dirty="0" smtClean="0"/>
              <a:t>Even though this is a new declension of nouns, the process of fully declining a 2</a:t>
            </a:r>
            <a:r>
              <a:rPr lang="en-US" baseline="30000" dirty="0" smtClean="0"/>
              <a:t>nd</a:t>
            </a:r>
            <a:r>
              <a:rPr lang="en-US" dirty="0" smtClean="0"/>
              <a:t> declension noun is the exact same as the 1</a:t>
            </a:r>
            <a:r>
              <a:rPr lang="en-US" baseline="30000" dirty="0" smtClean="0"/>
              <a:t>st</a:t>
            </a:r>
            <a:r>
              <a:rPr lang="en-US" dirty="0" smtClean="0"/>
              <a:t>. The only difference is the </a:t>
            </a:r>
            <a:r>
              <a:rPr lang="en-US" i="1" dirty="0" smtClean="0"/>
              <a:t>endings</a:t>
            </a:r>
            <a:r>
              <a:rPr lang="en-US" dirty="0" smtClean="0"/>
              <a:t>.</a:t>
            </a:r>
          </a:p>
          <a:p>
            <a:pPr lvl="1"/>
            <a:r>
              <a:rPr lang="en-US" dirty="0" smtClean="0"/>
              <a:t>Determine the declension by looking at the genitive singular</a:t>
            </a:r>
          </a:p>
          <a:p>
            <a:pPr lvl="1"/>
            <a:r>
              <a:rPr lang="en-US" dirty="0" smtClean="0"/>
              <a:t>Write out the nominative singular (1</a:t>
            </a:r>
            <a:r>
              <a:rPr lang="en-US" baseline="30000" dirty="0" smtClean="0"/>
              <a:t>st</a:t>
            </a:r>
            <a:r>
              <a:rPr lang="en-US" dirty="0" smtClean="0"/>
              <a:t> word in the </a:t>
            </a:r>
            <a:r>
              <a:rPr lang="en-US" dirty="0" err="1" smtClean="0"/>
              <a:t>vocab</a:t>
            </a:r>
            <a:r>
              <a:rPr lang="en-US" dirty="0" smtClean="0"/>
              <a:t>)</a:t>
            </a:r>
          </a:p>
          <a:p>
            <a:pPr lvl="1"/>
            <a:r>
              <a:rPr lang="en-US" dirty="0" smtClean="0"/>
              <a:t>Write out the genitive singular (2</a:t>
            </a:r>
            <a:r>
              <a:rPr lang="en-US" baseline="30000" dirty="0" smtClean="0"/>
              <a:t>nd</a:t>
            </a:r>
            <a:r>
              <a:rPr lang="en-US" dirty="0" smtClean="0"/>
              <a:t> word in the </a:t>
            </a:r>
            <a:r>
              <a:rPr lang="en-US" dirty="0" err="1" smtClean="0"/>
              <a:t>vocab</a:t>
            </a:r>
            <a:r>
              <a:rPr lang="en-US" dirty="0" smtClean="0"/>
              <a:t>)</a:t>
            </a:r>
          </a:p>
          <a:p>
            <a:pPr lvl="1"/>
            <a:r>
              <a:rPr lang="en-US" dirty="0" smtClean="0"/>
              <a:t>Write out the stem for the remaining 8 forms (from taking off the genitive singular ending)</a:t>
            </a:r>
          </a:p>
          <a:p>
            <a:pPr lvl="1"/>
            <a:r>
              <a:rPr lang="en-US" dirty="0" smtClean="0"/>
              <a:t>Add the endings for the remaining 8 forms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Declension Masculine Endings (pg. 33)</a:t>
            </a:r>
            <a:endParaRPr lang="en-US" dirty="0"/>
          </a:p>
        </p:txBody>
      </p:sp>
      <p:sp>
        <p:nvSpPr>
          <p:cNvPr id="3" name="Content Placeholder 2"/>
          <p:cNvSpPr>
            <a:spLocks noGrp="1"/>
          </p:cNvSpPr>
          <p:nvPr>
            <p:ph sz="quarter" idx="1"/>
          </p:nvPr>
        </p:nvSpPr>
        <p:spPr/>
        <p:txBody>
          <a:bodyPr/>
          <a:lstStyle/>
          <a:p>
            <a:endParaRPr lang="en-US" dirty="0" smtClean="0"/>
          </a:p>
          <a:p>
            <a:pPr>
              <a:buNone/>
            </a:pPr>
            <a:r>
              <a:rPr lang="en-US" dirty="0" smtClean="0"/>
              <a:t>				Singular			Plural</a:t>
            </a:r>
          </a:p>
          <a:p>
            <a:pPr>
              <a:buNone/>
            </a:pPr>
            <a:r>
              <a:rPr lang="en-US" dirty="0" smtClean="0"/>
              <a:t>Nom.			-us or –r			-</a:t>
            </a:r>
            <a:r>
              <a:rPr lang="en-US" dirty="0" smtClean="0">
                <a:latin typeface="Lucida Sans Unicode"/>
                <a:cs typeface="Lucida Sans Unicode"/>
              </a:rPr>
              <a:t>ī</a:t>
            </a:r>
            <a:endParaRPr lang="en-US" dirty="0" smtClean="0"/>
          </a:p>
          <a:p>
            <a:pPr>
              <a:buNone/>
            </a:pPr>
            <a:r>
              <a:rPr lang="en-US" dirty="0" smtClean="0"/>
              <a:t>Gen.			-</a:t>
            </a:r>
            <a:r>
              <a:rPr lang="en-US" dirty="0" smtClean="0">
                <a:latin typeface="Lucida Sans Unicode"/>
                <a:cs typeface="Lucida Sans Unicode"/>
              </a:rPr>
              <a:t>ī				-</a:t>
            </a:r>
            <a:r>
              <a:rPr lang="en-US" dirty="0" err="1" smtClean="0">
                <a:latin typeface="Lucida Sans Unicode"/>
                <a:cs typeface="Lucida Sans Unicode"/>
              </a:rPr>
              <a:t>ōrum</a:t>
            </a:r>
            <a:endParaRPr lang="en-US" dirty="0" smtClean="0"/>
          </a:p>
          <a:p>
            <a:pPr>
              <a:buNone/>
            </a:pPr>
            <a:r>
              <a:rPr lang="en-US" dirty="0" smtClean="0"/>
              <a:t>Dat.			-</a:t>
            </a:r>
            <a:r>
              <a:rPr lang="en-US" dirty="0" smtClean="0">
                <a:latin typeface="Lucida Sans Unicode"/>
                <a:cs typeface="Lucida Sans Unicode"/>
              </a:rPr>
              <a:t>ō				- </a:t>
            </a:r>
            <a:r>
              <a:rPr lang="en-US" dirty="0" err="1" smtClean="0">
                <a:latin typeface="Lucida Sans Unicode"/>
                <a:cs typeface="Lucida Sans Unicode"/>
              </a:rPr>
              <a:t>īs</a:t>
            </a:r>
            <a:endParaRPr lang="en-US" dirty="0" smtClean="0"/>
          </a:p>
          <a:p>
            <a:pPr>
              <a:buNone/>
            </a:pPr>
            <a:r>
              <a:rPr lang="en-US" dirty="0" smtClean="0"/>
              <a:t>Acc.			-um				-</a:t>
            </a:r>
            <a:r>
              <a:rPr lang="en-US" dirty="0" smtClean="0">
                <a:latin typeface="Lucida Sans Unicode"/>
                <a:cs typeface="Lucida Sans Unicode"/>
              </a:rPr>
              <a:t> </a:t>
            </a:r>
            <a:r>
              <a:rPr lang="en-US" dirty="0" err="1" smtClean="0">
                <a:latin typeface="Lucida Sans Unicode"/>
                <a:cs typeface="Lucida Sans Unicode"/>
              </a:rPr>
              <a:t>ōs</a:t>
            </a:r>
            <a:endParaRPr lang="en-US" dirty="0" smtClean="0"/>
          </a:p>
          <a:p>
            <a:pPr>
              <a:buNone/>
            </a:pPr>
            <a:r>
              <a:rPr lang="en-US" dirty="0" smtClean="0"/>
              <a:t>Abl.			-</a:t>
            </a:r>
            <a:r>
              <a:rPr lang="en-US" dirty="0" smtClean="0">
                <a:latin typeface="Lucida Sans Unicode"/>
                <a:cs typeface="Lucida Sans Unicode"/>
              </a:rPr>
              <a:t>ō				- </a:t>
            </a:r>
            <a:r>
              <a:rPr lang="en-US" dirty="0" err="1" smtClean="0">
                <a:latin typeface="Lucida Sans Unicode"/>
                <a:cs typeface="Lucida Sans Unicode"/>
              </a:rPr>
              <a:t>īs</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Declension Noun Fully Declined</a:t>
            </a:r>
            <a:endParaRPr lang="en-US" dirty="0"/>
          </a:p>
        </p:txBody>
      </p:sp>
      <p:sp>
        <p:nvSpPr>
          <p:cNvPr id="3" name="Content Placeholder 2"/>
          <p:cNvSpPr>
            <a:spLocks noGrp="1"/>
          </p:cNvSpPr>
          <p:nvPr>
            <p:ph sz="quarter" idx="1"/>
          </p:nvPr>
        </p:nvSpPr>
        <p:spPr/>
        <p:txBody>
          <a:bodyPr/>
          <a:lstStyle/>
          <a:p>
            <a:pPr>
              <a:buNone/>
            </a:pPr>
            <a:r>
              <a:rPr lang="en-US" dirty="0" smtClean="0"/>
              <a:t>Animus, </a:t>
            </a:r>
            <a:r>
              <a:rPr lang="en-US" dirty="0" err="1" smtClean="0"/>
              <a:t>anim</a:t>
            </a:r>
            <a:r>
              <a:rPr lang="en-US" dirty="0" err="1" smtClean="0">
                <a:latin typeface="Lucida Sans Unicode"/>
                <a:cs typeface="Lucida Sans Unicode"/>
              </a:rPr>
              <a:t>ī</a:t>
            </a:r>
            <a:r>
              <a:rPr lang="en-US" dirty="0" smtClean="0">
                <a:latin typeface="Lucida Sans Unicode"/>
                <a:cs typeface="Lucida Sans Unicode"/>
              </a:rPr>
              <a:t> (m)- mind, soul</a:t>
            </a:r>
            <a:endParaRPr lang="en-US" dirty="0" smtClean="0"/>
          </a:p>
          <a:p>
            <a:pPr>
              <a:buNone/>
            </a:pPr>
            <a:r>
              <a:rPr lang="en-US" dirty="0" smtClean="0"/>
              <a:t>				Singular			Plural</a:t>
            </a:r>
          </a:p>
          <a:p>
            <a:pPr>
              <a:buNone/>
            </a:pPr>
            <a:r>
              <a:rPr lang="en-US" dirty="0" smtClean="0"/>
              <a:t>Nom.			anim</a:t>
            </a:r>
            <a:r>
              <a:rPr lang="en-US" i="1" dirty="0" smtClean="0"/>
              <a:t>us			</a:t>
            </a:r>
            <a:r>
              <a:rPr lang="en-US" dirty="0" err="1" smtClean="0"/>
              <a:t>anim</a:t>
            </a:r>
            <a:r>
              <a:rPr lang="en-US" i="1" dirty="0" err="1" smtClean="0">
                <a:latin typeface="Lucida Sans Unicode"/>
                <a:cs typeface="Lucida Sans Unicode"/>
              </a:rPr>
              <a:t>ī</a:t>
            </a:r>
            <a:endParaRPr lang="en-US" dirty="0" smtClean="0"/>
          </a:p>
          <a:p>
            <a:pPr>
              <a:buNone/>
            </a:pPr>
            <a:r>
              <a:rPr lang="en-US" dirty="0" smtClean="0"/>
              <a:t>Gen.			</a:t>
            </a:r>
            <a:r>
              <a:rPr lang="en-US" dirty="0" err="1" smtClean="0"/>
              <a:t>anim</a:t>
            </a:r>
            <a:r>
              <a:rPr lang="en-US" i="1" dirty="0" err="1" smtClean="0">
                <a:latin typeface="Lucida Sans Unicode"/>
                <a:cs typeface="Lucida Sans Unicode"/>
              </a:rPr>
              <a:t>ī</a:t>
            </a:r>
            <a:r>
              <a:rPr lang="en-US" i="1" dirty="0" smtClean="0">
                <a:latin typeface="Lucida Sans Unicode"/>
                <a:cs typeface="Lucida Sans Unicode"/>
              </a:rPr>
              <a:t>			        </a:t>
            </a:r>
            <a:r>
              <a:rPr lang="en-US" dirty="0" smtClean="0"/>
              <a:t> </a:t>
            </a:r>
            <a:r>
              <a:rPr lang="en-US" dirty="0" err="1" smtClean="0"/>
              <a:t>anim</a:t>
            </a:r>
            <a:r>
              <a:rPr lang="en-US" i="1" dirty="0" err="1" smtClean="0">
                <a:latin typeface="Lucida Sans Unicode"/>
                <a:cs typeface="Lucida Sans Unicode"/>
              </a:rPr>
              <a:t>ōrum</a:t>
            </a:r>
            <a:endParaRPr lang="en-US" dirty="0" smtClean="0"/>
          </a:p>
          <a:p>
            <a:pPr>
              <a:buNone/>
            </a:pPr>
            <a:r>
              <a:rPr lang="en-US" dirty="0" smtClean="0"/>
              <a:t>Dat.			</a:t>
            </a:r>
            <a:r>
              <a:rPr lang="en-US" dirty="0" err="1" smtClean="0"/>
              <a:t>anim</a:t>
            </a:r>
            <a:r>
              <a:rPr lang="en-US" i="1" dirty="0" err="1" smtClean="0">
                <a:latin typeface="Lucida Sans Unicode"/>
                <a:cs typeface="Lucida Sans Unicode"/>
              </a:rPr>
              <a:t>ō</a:t>
            </a:r>
            <a:r>
              <a:rPr lang="en-US" i="1" dirty="0" smtClean="0">
                <a:latin typeface="Lucida Sans Unicode"/>
                <a:cs typeface="Lucida Sans Unicode"/>
              </a:rPr>
              <a:t>			</a:t>
            </a:r>
            <a:r>
              <a:rPr lang="en-US" dirty="0" err="1" smtClean="0"/>
              <a:t>anim</a:t>
            </a:r>
            <a:r>
              <a:rPr lang="en-US" i="1" dirty="0" err="1" smtClean="0">
                <a:latin typeface="Lucida Sans Unicode"/>
                <a:cs typeface="Lucida Sans Unicode"/>
              </a:rPr>
              <a:t>ī</a:t>
            </a:r>
            <a:r>
              <a:rPr lang="en-US" i="1" dirty="0" smtClean="0">
                <a:latin typeface="Lucida Sans Unicode"/>
                <a:cs typeface="Lucida Sans Unicode"/>
              </a:rPr>
              <a:t>	s</a:t>
            </a:r>
            <a:endParaRPr lang="en-US" dirty="0" smtClean="0"/>
          </a:p>
          <a:p>
            <a:pPr>
              <a:buNone/>
            </a:pPr>
            <a:r>
              <a:rPr lang="en-US" dirty="0" smtClean="0"/>
              <a:t>Acc.			</a:t>
            </a:r>
            <a:r>
              <a:rPr lang="en-US" dirty="0" err="1" smtClean="0"/>
              <a:t>anim</a:t>
            </a:r>
            <a:r>
              <a:rPr lang="en-US" i="1" dirty="0" err="1" smtClean="0"/>
              <a:t>um</a:t>
            </a:r>
            <a:r>
              <a:rPr lang="en-US" i="1" dirty="0" smtClean="0"/>
              <a:t>			</a:t>
            </a:r>
            <a:r>
              <a:rPr lang="en-US" dirty="0" err="1" smtClean="0"/>
              <a:t>anim</a:t>
            </a:r>
            <a:r>
              <a:rPr lang="en-US" i="1" dirty="0" err="1" smtClean="0">
                <a:latin typeface="Lucida Sans Unicode"/>
                <a:cs typeface="Lucida Sans Unicode"/>
              </a:rPr>
              <a:t>ōs</a:t>
            </a:r>
            <a:endParaRPr lang="en-US" dirty="0" smtClean="0"/>
          </a:p>
          <a:p>
            <a:pPr>
              <a:buNone/>
            </a:pPr>
            <a:r>
              <a:rPr lang="en-US" dirty="0" smtClean="0"/>
              <a:t>Abl.			</a:t>
            </a:r>
            <a:r>
              <a:rPr lang="en-US" dirty="0" err="1" smtClean="0"/>
              <a:t>anim</a:t>
            </a:r>
            <a:r>
              <a:rPr lang="en-US" i="1" dirty="0" err="1" smtClean="0">
                <a:latin typeface="Lucida Sans Unicode"/>
                <a:cs typeface="Lucida Sans Unicode"/>
              </a:rPr>
              <a:t>ō</a:t>
            </a:r>
            <a:r>
              <a:rPr lang="en-US" i="1" dirty="0" smtClean="0">
                <a:latin typeface="Lucida Sans Unicode"/>
                <a:cs typeface="Lucida Sans Unicode"/>
              </a:rPr>
              <a:t>			</a:t>
            </a:r>
            <a:r>
              <a:rPr lang="en-US" dirty="0" err="1" smtClean="0"/>
              <a:t>anim</a:t>
            </a:r>
            <a:r>
              <a:rPr lang="en-US" i="1" dirty="0" err="1" smtClean="0">
                <a:latin typeface="Lucida Sans Unicode"/>
                <a:cs typeface="Lucida Sans Unicode"/>
              </a:rPr>
              <a:t>ī</a:t>
            </a:r>
            <a:r>
              <a:rPr lang="en-US" i="1" dirty="0" smtClean="0">
                <a:latin typeface="Lucida Sans Unicode"/>
                <a:cs typeface="Lucida Sans Unicode"/>
              </a:rPr>
              <a:t>	s</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sz="quarter" idx="1"/>
          </p:nvPr>
        </p:nvSpPr>
        <p:spPr/>
        <p:txBody>
          <a:bodyPr/>
          <a:lstStyle/>
          <a:p>
            <a:r>
              <a:rPr lang="en-US" dirty="0" smtClean="0"/>
              <a:t>Just because we are learning a new declension of nouns does not mean that you can forget 1</a:t>
            </a:r>
            <a:r>
              <a:rPr lang="en-US" baseline="30000" dirty="0" smtClean="0"/>
              <a:t>st</a:t>
            </a:r>
            <a:r>
              <a:rPr lang="en-US" dirty="0" smtClean="0"/>
              <a:t> declension </a:t>
            </a:r>
            <a:r>
              <a:rPr lang="en-US" dirty="0" smtClean="0"/>
              <a:t>endings</a:t>
            </a:r>
            <a:r>
              <a:rPr lang="en-US" dirty="0" smtClean="0"/>
              <a:t>.</a:t>
            </a:r>
            <a:r>
              <a:rPr lang="en-US" dirty="0" smtClean="0"/>
              <a:t> </a:t>
            </a:r>
            <a:r>
              <a:rPr lang="en-US" dirty="0" smtClean="0"/>
              <a:t>Continue to review those. You will continue to see them in </a:t>
            </a:r>
            <a:r>
              <a:rPr lang="en-US" dirty="0" smtClean="0"/>
              <a:t>translation</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a:t>
            </a:r>
            <a:r>
              <a:rPr lang="en-US" baseline="30000" dirty="0" smtClean="0"/>
              <a:t>nd</a:t>
            </a:r>
            <a:r>
              <a:rPr lang="en-US" dirty="0" smtClean="0"/>
              <a:t> Declension Masculine which end in </a:t>
            </a:r>
            <a:r>
              <a:rPr lang="en-US" i="1" dirty="0" smtClean="0"/>
              <a:t>–</a:t>
            </a:r>
            <a:r>
              <a:rPr lang="en-US" i="1" dirty="0" err="1" smtClean="0"/>
              <a:t>er</a:t>
            </a:r>
            <a:r>
              <a:rPr lang="en-US" dirty="0" smtClean="0"/>
              <a:t> or </a:t>
            </a:r>
            <a:r>
              <a:rPr lang="en-US" i="1" dirty="0" smtClean="0"/>
              <a:t>–</a:t>
            </a:r>
            <a:r>
              <a:rPr lang="en-US" i="1" dirty="0" err="1" smtClean="0"/>
              <a:t>ir</a:t>
            </a:r>
            <a:r>
              <a:rPr lang="en-US" dirty="0" smtClean="0"/>
              <a:t> </a:t>
            </a:r>
            <a:endParaRPr lang="en-US" dirty="0"/>
          </a:p>
        </p:txBody>
      </p:sp>
      <p:sp>
        <p:nvSpPr>
          <p:cNvPr id="3" name="Content Placeholder 2"/>
          <p:cNvSpPr>
            <a:spLocks noGrp="1"/>
          </p:cNvSpPr>
          <p:nvPr>
            <p:ph sz="quarter" idx="1"/>
          </p:nvPr>
        </p:nvSpPr>
        <p:spPr/>
        <p:txBody>
          <a:bodyPr/>
          <a:lstStyle/>
          <a:p>
            <a:r>
              <a:rPr lang="en-US" dirty="0" smtClean="0"/>
              <a:t>For second declension masculine nouns that end in </a:t>
            </a:r>
            <a:r>
              <a:rPr lang="en-US" i="1" dirty="0" smtClean="0"/>
              <a:t>–</a:t>
            </a:r>
            <a:r>
              <a:rPr lang="en-US" i="1" dirty="0" err="1" smtClean="0"/>
              <a:t>er</a:t>
            </a:r>
            <a:r>
              <a:rPr lang="en-US" i="1" dirty="0" smtClean="0"/>
              <a:t> </a:t>
            </a:r>
            <a:r>
              <a:rPr lang="en-US" dirty="0" smtClean="0"/>
              <a:t>or </a:t>
            </a:r>
            <a:r>
              <a:rPr lang="en-US" i="1" dirty="0" smtClean="0"/>
              <a:t>–</a:t>
            </a:r>
            <a:r>
              <a:rPr lang="en-US" i="1" dirty="0" err="1" smtClean="0"/>
              <a:t>ir</a:t>
            </a:r>
            <a:r>
              <a:rPr lang="en-US" dirty="0" smtClean="0"/>
              <a:t> in the nominative singular, you must be careful when declining them. Sometimes the nominative singular stem will be completely different from the genitive singular which provides the stem for all forms after the nominative singular.</a:t>
            </a:r>
          </a:p>
          <a:p>
            <a:r>
              <a:rPr lang="en-US" dirty="0" smtClean="0"/>
              <a:t>E.g. </a:t>
            </a:r>
            <a:r>
              <a:rPr lang="en-US" i="1" dirty="0" smtClean="0"/>
              <a:t>ager, </a:t>
            </a:r>
            <a:r>
              <a:rPr lang="en-US" i="1" dirty="0" err="1" smtClean="0"/>
              <a:t>agri</a:t>
            </a:r>
            <a:r>
              <a:rPr lang="en-US" i="1" dirty="0" smtClean="0"/>
              <a:t>, (m)- field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Ager </a:t>
            </a:r>
            <a:r>
              <a:rPr lang="en-US" dirty="0" smtClean="0"/>
              <a:t>Fully Declined (pg. 34)</a:t>
            </a:r>
            <a:endParaRPr lang="en-US" i="1" dirty="0"/>
          </a:p>
        </p:txBody>
      </p:sp>
      <p:sp>
        <p:nvSpPr>
          <p:cNvPr id="3" name="Content Placeholder 2"/>
          <p:cNvSpPr>
            <a:spLocks noGrp="1"/>
          </p:cNvSpPr>
          <p:nvPr>
            <p:ph sz="quarter" idx="1"/>
          </p:nvPr>
        </p:nvSpPr>
        <p:spPr/>
        <p:txBody>
          <a:bodyPr/>
          <a:lstStyle/>
          <a:p>
            <a:pPr>
              <a:buNone/>
            </a:pPr>
            <a:r>
              <a:rPr lang="en-US" dirty="0" smtClean="0"/>
              <a:t>Ager, </a:t>
            </a:r>
            <a:r>
              <a:rPr lang="en-US" dirty="0" err="1" smtClean="0"/>
              <a:t>agr</a:t>
            </a:r>
            <a:r>
              <a:rPr lang="en-US" dirty="0" err="1" smtClean="0">
                <a:latin typeface="Lucida Sans Unicode"/>
                <a:cs typeface="Lucida Sans Unicode"/>
              </a:rPr>
              <a:t>ī</a:t>
            </a:r>
            <a:r>
              <a:rPr lang="en-US" dirty="0" smtClean="0">
                <a:latin typeface="Lucida Sans Unicode"/>
                <a:cs typeface="Lucida Sans Unicode"/>
              </a:rPr>
              <a:t> (m)- field</a:t>
            </a:r>
            <a:endParaRPr lang="en-US" dirty="0" smtClean="0"/>
          </a:p>
          <a:p>
            <a:pPr>
              <a:buNone/>
            </a:pPr>
            <a:r>
              <a:rPr lang="en-US" dirty="0" smtClean="0"/>
              <a:t>				Singular			Plural</a:t>
            </a:r>
          </a:p>
          <a:p>
            <a:pPr>
              <a:buNone/>
            </a:pPr>
            <a:r>
              <a:rPr lang="en-US" dirty="0" smtClean="0"/>
              <a:t>Nom.			ag</a:t>
            </a:r>
            <a:r>
              <a:rPr lang="en-US" u="sng" dirty="0" smtClean="0"/>
              <a:t>e</a:t>
            </a:r>
            <a:r>
              <a:rPr lang="en-US" i="1" dirty="0" smtClean="0"/>
              <a:t>r				</a:t>
            </a:r>
            <a:r>
              <a:rPr lang="en-US" dirty="0" err="1" smtClean="0"/>
              <a:t>agr</a:t>
            </a:r>
            <a:r>
              <a:rPr lang="en-US" i="1" dirty="0" err="1" smtClean="0">
                <a:latin typeface="Lucida Sans Unicode"/>
                <a:cs typeface="Lucida Sans Unicode"/>
              </a:rPr>
              <a:t>ī</a:t>
            </a:r>
            <a:endParaRPr lang="en-US" dirty="0" smtClean="0"/>
          </a:p>
          <a:p>
            <a:pPr>
              <a:buNone/>
            </a:pPr>
            <a:r>
              <a:rPr lang="en-US" dirty="0" smtClean="0"/>
              <a:t>Gen.			</a:t>
            </a:r>
            <a:r>
              <a:rPr lang="en-US" dirty="0" err="1" smtClean="0"/>
              <a:t>agr</a:t>
            </a:r>
            <a:r>
              <a:rPr lang="en-US" i="1" dirty="0" err="1" smtClean="0">
                <a:latin typeface="Lucida Sans Unicode"/>
                <a:cs typeface="Lucida Sans Unicode"/>
              </a:rPr>
              <a:t>ī</a:t>
            </a:r>
            <a:r>
              <a:rPr lang="en-US" i="1" dirty="0" smtClean="0">
                <a:latin typeface="Lucida Sans Unicode"/>
                <a:cs typeface="Lucida Sans Unicode"/>
              </a:rPr>
              <a:t>			        </a:t>
            </a:r>
            <a:r>
              <a:rPr lang="en-US" dirty="0" smtClean="0"/>
              <a:t> </a:t>
            </a:r>
            <a:r>
              <a:rPr lang="en-US" dirty="0" err="1" smtClean="0"/>
              <a:t>agr</a:t>
            </a:r>
            <a:r>
              <a:rPr lang="en-US" i="1" dirty="0" err="1" smtClean="0">
                <a:latin typeface="Lucida Sans Unicode"/>
                <a:cs typeface="Lucida Sans Unicode"/>
              </a:rPr>
              <a:t>ōrum</a:t>
            </a:r>
            <a:endParaRPr lang="en-US" dirty="0" smtClean="0"/>
          </a:p>
          <a:p>
            <a:pPr>
              <a:buNone/>
            </a:pPr>
            <a:r>
              <a:rPr lang="en-US" dirty="0" smtClean="0"/>
              <a:t>Dat.			</a:t>
            </a:r>
            <a:r>
              <a:rPr lang="en-US" dirty="0" err="1" smtClean="0"/>
              <a:t>agr</a:t>
            </a:r>
            <a:r>
              <a:rPr lang="en-US" i="1" dirty="0" err="1" smtClean="0">
                <a:latin typeface="Lucida Sans Unicode"/>
                <a:cs typeface="Lucida Sans Unicode"/>
              </a:rPr>
              <a:t>ō</a:t>
            </a:r>
            <a:r>
              <a:rPr lang="en-US" i="1" dirty="0" smtClean="0">
                <a:latin typeface="Lucida Sans Unicode"/>
                <a:cs typeface="Lucida Sans Unicode"/>
              </a:rPr>
              <a:t>				</a:t>
            </a:r>
            <a:r>
              <a:rPr lang="en-US" dirty="0" err="1" smtClean="0"/>
              <a:t>agr</a:t>
            </a:r>
            <a:r>
              <a:rPr lang="en-US" i="1" dirty="0" err="1" smtClean="0">
                <a:latin typeface="Lucida Sans Unicode"/>
                <a:cs typeface="Lucida Sans Unicode"/>
              </a:rPr>
              <a:t>īs</a:t>
            </a:r>
            <a:endParaRPr lang="en-US" dirty="0" smtClean="0"/>
          </a:p>
          <a:p>
            <a:pPr>
              <a:buNone/>
            </a:pPr>
            <a:r>
              <a:rPr lang="en-US" dirty="0" smtClean="0"/>
              <a:t>Acc.			</a:t>
            </a:r>
            <a:r>
              <a:rPr lang="en-US" dirty="0" err="1" smtClean="0"/>
              <a:t>agr</a:t>
            </a:r>
            <a:r>
              <a:rPr lang="en-US" i="1" dirty="0" err="1" smtClean="0"/>
              <a:t>um</a:t>
            </a:r>
            <a:r>
              <a:rPr lang="en-US" i="1" dirty="0" smtClean="0"/>
              <a:t>			</a:t>
            </a:r>
            <a:r>
              <a:rPr lang="en-US" dirty="0" err="1" smtClean="0"/>
              <a:t>agr</a:t>
            </a:r>
            <a:r>
              <a:rPr lang="en-US" i="1" dirty="0" err="1" smtClean="0">
                <a:latin typeface="Lucida Sans Unicode"/>
                <a:cs typeface="Lucida Sans Unicode"/>
              </a:rPr>
              <a:t>ōs</a:t>
            </a:r>
            <a:endParaRPr lang="en-US" dirty="0" smtClean="0"/>
          </a:p>
          <a:p>
            <a:pPr>
              <a:buNone/>
            </a:pPr>
            <a:r>
              <a:rPr lang="en-US" dirty="0" smtClean="0"/>
              <a:t>Abl.			</a:t>
            </a:r>
            <a:r>
              <a:rPr lang="en-US" dirty="0" err="1" smtClean="0"/>
              <a:t>agr</a:t>
            </a:r>
            <a:r>
              <a:rPr lang="en-US" i="1" dirty="0" err="1" smtClean="0">
                <a:latin typeface="Lucida Sans Unicode"/>
                <a:cs typeface="Lucida Sans Unicode"/>
              </a:rPr>
              <a:t>ō</a:t>
            </a:r>
            <a:r>
              <a:rPr lang="en-US" i="1" dirty="0" smtClean="0">
                <a:latin typeface="Lucida Sans Unicode"/>
                <a:cs typeface="Lucida Sans Unicode"/>
              </a:rPr>
              <a:t>				</a:t>
            </a:r>
            <a:r>
              <a:rPr lang="en-US" dirty="0" err="1" smtClean="0"/>
              <a:t>agr</a:t>
            </a:r>
            <a:r>
              <a:rPr lang="en-US" i="1" dirty="0" err="1" smtClean="0">
                <a:latin typeface="Lucida Sans Unicode"/>
                <a:cs typeface="Lucida Sans Unicode"/>
              </a:rPr>
              <a:t>īs</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186</TotalTime>
  <Words>693</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Latin 1: Chapter 3</vt:lpstr>
      <vt:lpstr>Ch. 1- 1st declension nouns</vt:lpstr>
      <vt:lpstr>2nd Declension Nouns</vt:lpstr>
      <vt:lpstr>2nd Declension Masculine Nouns</vt:lpstr>
      <vt:lpstr>2nd Declension Masculine Endings (pg. 33)</vt:lpstr>
      <vt:lpstr>2nd Declension Noun Fully Declined</vt:lpstr>
      <vt:lpstr>DON’T FORGET!!!</vt:lpstr>
      <vt:lpstr>2nd Declension Masculine which end in –er or –ir </vt:lpstr>
      <vt:lpstr>Ager Fully Declined (pg. 34)</vt:lpstr>
      <vt:lpstr>The Genitive Case (pg. 37)</vt:lpstr>
      <vt:lpstr>The Genitive Case</vt:lpstr>
      <vt:lpstr>Vocative Case (pg. 37)</vt:lpstr>
      <vt:lpstr>Forming the Vocative Case</vt:lpstr>
      <vt:lpstr>Vocative Case</vt:lpstr>
      <vt:lpstr>Prepositional Phrases (pg. 39)</vt:lpstr>
      <vt:lpstr>Vocabulary to Learn (pg.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1: Chapter 3</dc:title>
  <dc:creator>vcs</dc:creator>
  <cp:lastModifiedBy>vcs</cp:lastModifiedBy>
  <cp:revision>21</cp:revision>
  <dcterms:created xsi:type="dcterms:W3CDTF">2012-09-16T19:39:01Z</dcterms:created>
  <dcterms:modified xsi:type="dcterms:W3CDTF">2013-09-23T12:29:46Z</dcterms:modified>
</cp:coreProperties>
</file>