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5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0A133-D0EE-448A-98C5-2E2DCF9B9896}" type="datetimeFigureOut">
              <a:rPr lang="en-US" smtClean="0"/>
              <a:t>1/18/2015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40697-5B29-4144-9837-C8088854917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0A133-D0EE-448A-98C5-2E2DCF9B9896}" type="datetimeFigureOut">
              <a:rPr lang="en-US" smtClean="0"/>
              <a:t>1/18/2015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40697-5B29-4144-9837-C808885491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0A133-D0EE-448A-98C5-2E2DCF9B9896}" type="datetimeFigureOut">
              <a:rPr lang="en-US" smtClean="0"/>
              <a:t>1/18/2015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40697-5B29-4144-9837-C808885491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0A133-D0EE-448A-98C5-2E2DCF9B9896}" type="datetimeFigureOut">
              <a:rPr lang="en-US" smtClean="0"/>
              <a:t>1/18/2015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40697-5B29-4144-9837-C808885491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0A133-D0EE-448A-98C5-2E2DCF9B9896}" type="datetimeFigureOut">
              <a:rPr lang="en-US" smtClean="0"/>
              <a:t>1/18/2015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40697-5B29-4144-9837-C8088854917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0A133-D0EE-448A-98C5-2E2DCF9B9896}" type="datetimeFigureOut">
              <a:rPr lang="en-US" smtClean="0"/>
              <a:t>1/18/2015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40697-5B29-4144-9837-C808885491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0A133-D0EE-448A-98C5-2E2DCF9B9896}" type="datetimeFigureOut">
              <a:rPr lang="en-US" smtClean="0"/>
              <a:t>1/18/2015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40697-5B29-4144-9837-C808885491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0A133-D0EE-448A-98C5-2E2DCF9B9896}" type="datetimeFigureOut">
              <a:rPr lang="en-US" smtClean="0"/>
              <a:t>1/18/2015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40697-5B29-4144-9837-C808885491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0A133-D0EE-448A-98C5-2E2DCF9B9896}" type="datetimeFigureOut">
              <a:rPr lang="en-US" smtClean="0"/>
              <a:t>1/18/2015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40697-5B29-4144-9837-C808885491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0A133-D0EE-448A-98C5-2E2DCF9B9896}" type="datetimeFigureOut">
              <a:rPr lang="en-US" smtClean="0"/>
              <a:t>1/18/2015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40697-5B29-4144-9837-C808885491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0A133-D0EE-448A-98C5-2E2DCF9B9896}" type="datetimeFigureOut">
              <a:rPr lang="en-US" smtClean="0"/>
              <a:t>1/18/2015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6440697-5B29-4144-9837-C80888549176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360A133-D0EE-448A-98C5-2E2DCF9B9896}" type="datetimeFigureOut">
              <a:rPr lang="en-US" smtClean="0"/>
              <a:t>1/18/2015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6440697-5B29-4144-9837-C80888549176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CONJUNGATION OF VERBS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PRESENT TENSE</a:t>
            </a:r>
          </a:p>
          <a:p>
            <a:r>
              <a:rPr lang="en-US" dirty="0" smtClean="0"/>
              <a:t>ACTIVE/PASSIVE VOICES</a:t>
            </a:r>
          </a:p>
          <a:p>
            <a:r>
              <a:rPr lang="en-US" dirty="0" smtClean="0"/>
              <a:t>INFINITIVES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IDENTIFICATION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Remember, we always identify the conjugation to which a verb belongs by looking at the final three letters on the 2</a:t>
            </a:r>
            <a:r>
              <a:rPr lang="en-US" baseline="30000" dirty="0" smtClean="0"/>
              <a:t>nd</a:t>
            </a:r>
            <a:r>
              <a:rPr lang="en-US" dirty="0" smtClean="0"/>
              <a:t> principal part (active/infinitive).</a:t>
            </a:r>
          </a:p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-	-</a:t>
            </a:r>
            <a:r>
              <a:rPr lang="en-US" dirty="0" err="1" smtClean="0">
                <a:latin typeface="Lucida Sans Unicode"/>
                <a:cs typeface="Lucida Sans Unicode"/>
              </a:rPr>
              <a:t>āre</a:t>
            </a:r>
            <a:endParaRPr lang="en-US" dirty="0" smtClean="0">
              <a:latin typeface="Lucida Sans Unicode"/>
              <a:cs typeface="Lucida Sans Unicode"/>
            </a:endParaRPr>
          </a:p>
          <a:p>
            <a:r>
              <a:rPr lang="en-US" dirty="0" smtClean="0">
                <a:latin typeface="Lucida Sans Unicode"/>
                <a:cs typeface="Lucida Sans Unicode"/>
              </a:rPr>
              <a:t>2</a:t>
            </a:r>
            <a:r>
              <a:rPr lang="en-US" baseline="30000" dirty="0" smtClean="0">
                <a:latin typeface="Lucida Sans Unicode"/>
                <a:cs typeface="Lucida Sans Unicode"/>
              </a:rPr>
              <a:t>nd</a:t>
            </a:r>
            <a:r>
              <a:rPr lang="en-US" dirty="0" smtClean="0">
                <a:latin typeface="Lucida Sans Unicode"/>
                <a:cs typeface="Lucida Sans Unicode"/>
              </a:rPr>
              <a:t>- </a:t>
            </a:r>
            <a:r>
              <a:rPr lang="en-US" dirty="0" err="1" smtClean="0">
                <a:latin typeface="Lucida Sans Unicode"/>
                <a:cs typeface="Lucida Sans Unicode"/>
              </a:rPr>
              <a:t>ēre</a:t>
            </a:r>
            <a:endParaRPr lang="en-US" dirty="0" smtClean="0">
              <a:latin typeface="Lucida Sans Unicode"/>
              <a:cs typeface="Lucida Sans Unicode"/>
            </a:endParaRPr>
          </a:p>
          <a:p>
            <a:r>
              <a:rPr lang="en-US" dirty="0" smtClean="0">
                <a:latin typeface="Lucida Sans Unicode"/>
                <a:cs typeface="Lucida Sans Unicode"/>
              </a:rPr>
              <a:t>3</a:t>
            </a:r>
            <a:r>
              <a:rPr lang="en-US" baseline="30000" dirty="0" smtClean="0">
                <a:latin typeface="Lucida Sans Unicode"/>
                <a:cs typeface="Lucida Sans Unicode"/>
              </a:rPr>
              <a:t>rd</a:t>
            </a:r>
            <a:r>
              <a:rPr lang="en-US" dirty="0" smtClean="0">
                <a:latin typeface="Lucida Sans Unicode"/>
                <a:cs typeface="Lucida Sans Unicode"/>
              </a:rPr>
              <a:t>- ere</a:t>
            </a: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Identify the conjugation…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latin typeface="Lucida Sans Unicode"/>
                <a:cs typeface="Lucida Sans Unicode"/>
              </a:rPr>
              <a:t>Dēcernō</a:t>
            </a:r>
            <a:r>
              <a:rPr lang="en-US" dirty="0" smtClean="0">
                <a:latin typeface="Lucida Sans Unicode"/>
                <a:cs typeface="Lucida Sans Unicode"/>
              </a:rPr>
              <a:t>, </a:t>
            </a:r>
            <a:r>
              <a:rPr lang="en-US" dirty="0" err="1" smtClean="0">
                <a:latin typeface="Lucida Sans Unicode"/>
                <a:cs typeface="Lucida Sans Unicode"/>
              </a:rPr>
              <a:t>dēcernere</a:t>
            </a:r>
            <a:r>
              <a:rPr lang="en-US" dirty="0" smtClean="0">
                <a:latin typeface="Lucida Sans Unicode"/>
                <a:cs typeface="Lucida Sans Unicode"/>
              </a:rPr>
              <a:t> – to determine</a:t>
            </a:r>
          </a:p>
          <a:p>
            <a:r>
              <a:rPr lang="en-US" dirty="0" err="1" smtClean="0">
                <a:latin typeface="Lucida Sans Unicode"/>
                <a:cs typeface="Lucida Sans Unicode"/>
              </a:rPr>
              <a:t>Līberō</a:t>
            </a:r>
            <a:r>
              <a:rPr lang="en-US" dirty="0" smtClean="0">
                <a:latin typeface="Lucida Sans Unicode"/>
                <a:cs typeface="Lucida Sans Unicode"/>
              </a:rPr>
              <a:t>, </a:t>
            </a:r>
            <a:r>
              <a:rPr lang="en-US" dirty="0" err="1" smtClean="0">
                <a:latin typeface="Lucida Sans Unicode"/>
                <a:cs typeface="Lucida Sans Unicode"/>
              </a:rPr>
              <a:t>līberāre</a:t>
            </a:r>
            <a:r>
              <a:rPr lang="en-US" dirty="0" smtClean="0">
                <a:latin typeface="Lucida Sans Unicode"/>
                <a:cs typeface="Lucida Sans Unicode"/>
              </a:rPr>
              <a:t>- to free</a:t>
            </a:r>
          </a:p>
          <a:p>
            <a:r>
              <a:rPr lang="en-US" dirty="0" err="1" smtClean="0">
                <a:latin typeface="Lucida Sans Unicode"/>
                <a:cs typeface="Lucida Sans Unicode"/>
              </a:rPr>
              <a:t>Debeō</a:t>
            </a:r>
            <a:r>
              <a:rPr lang="en-US" dirty="0" smtClean="0">
                <a:latin typeface="Lucida Sans Unicode"/>
                <a:cs typeface="Lucida Sans Unicode"/>
              </a:rPr>
              <a:t>, </a:t>
            </a:r>
            <a:r>
              <a:rPr lang="en-US" dirty="0" err="1" smtClean="0">
                <a:latin typeface="Lucida Sans Unicode"/>
                <a:cs typeface="Lucida Sans Unicode"/>
              </a:rPr>
              <a:t>debēre</a:t>
            </a:r>
            <a:r>
              <a:rPr lang="en-US" dirty="0" smtClean="0">
                <a:latin typeface="Lucida Sans Unicode"/>
                <a:cs typeface="Lucida Sans Unicode"/>
              </a:rPr>
              <a:t>- to ought, owe</a:t>
            </a:r>
          </a:p>
          <a:p>
            <a:r>
              <a:rPr lang="en-US" dirty="0" err="1" smtClean="0">
                <a:latin typeface="Lucida Sans Unicode"/>
                <a:cs typeface="Lucida Sans Unicode"/>
              </a:rPr>
              <a:t>Dīcō</a:t>
            </a:r>
            <a:r>
              <a:rPr lang="en-US" dirty="0" smtClean="0">
                <a:latin typeface="Lucida Sans Unicode"/>
                <a:cs typeface="Lucida Sans Unicode"/>
              </a:rPr>
              <a:t>, </a:t>
            </a:r>
            <a:r>
              <a:rPr lang="en-US" dirty="0" err="1" smtClean="0">
                <a:latin typeface="Lucida Sans Unicode"/>
                <a:cs typeface="Lucida Sans Unicode"/>
              </a:rPr>
              <a:t>dīcere</a:t>
            </a:r>
            <a:r>
              <a:rPr lang="en-US" dirty="0" smtClean="0">
                <a:latin typeface="Lucida Sans Unicode"/>
                <a:cs typeface="Lucida Sans Unicode"/>
              </a:rPr>
              <a:t>- to say/speak</a:t>
            </a:r>
          </a:p>
          <a:p>
            <a:r>
              <a:rPr lang="en-US" dirty="0" err="1" smtClean="0">
                <a:latin typeface="Lucida Sans Unicode"/>
                <a:cs typeface="Lucida Sans Unicode"/>
              </a:rPr>
              <a:t>Nāvigō</a:t>
            </a:r>
            <a:r>
              <a:rPr lang="en-US" dirty="0" smtClean="0">
                <a:latin typeface="Lucida Sans Unicode"/>
                <a:cs typeface="Lucida Sans Unicode"/>
              </a:rPr>
              <a:t>, </a:t>
            </a:r>
            <a:r>
              <a:rPr lang="en-US" dirty="0" err="1" smtClean="0">
                <a:latin typeface="Lucida Sans Unicode"/>
                <a:cs typeface="Lucida Sans Unicode"/>
              </a:rPr>
              <a:t>nāvigāre</a:t>
            </a:r>
            <a:r>
              <a:rPr lang="en-US" dirty="0" smtClean="0">
                <a:latin typeface="Lucida Sans Unicode"/>
                <a:cs typeface="Lucida Sans Unicode"/>
              </a:rPr>
              <a:t>- to sail</a:t>
            </a:r>
          </a:p>
          <a:p>
            <a:r>
              <a:rPr lang="en-US" dirty="0" err="1" smtClean="0">
                <a:latin typeface="Lucida Sans Unicode"/>
                <a:cs typeface="Lucida Sans Unicode"/>
              </a:rPr>
              <a:t>Habeō</a:t>
            </a:r>
            <a:r>
              <a:rPr lang="en-US" dirty="0" smtClean="0">
                <a:latin typeface="Lucida Sans Unicode"/>
                <a:cs typeface="Lucida Sans Unicode"/>
              </a:rPr>
              <a:t>, </a:t>
            </a:r>
            <a:r>
              <a:rPr lang="en-US" dirty="0" err="1" smtClean="0">
                <a:latin typeface="Lucida Sans Unicode"/>
                <a:cs typeface="Lucida Sans Unicode"/>
              </a:rPr>
              <a:t>habēre</a:t>
            </a:r>
            <a:r>
              <a:rPr lang="en-US" dirty="0" smtClean="0">
                <a:latin typeface="Lucida Sans Unicode"/>
                <a:cs typeface="Lucida Sans Unicode"/>
              </a:rPr>
              <a:t>- to have/hold</a:t>
            </a:r>
          </a:p>
          <a:p>
            <a:r>
              <a:rPr lang="en-US" dirty="0" err="1" smtClean="0">
                <a:latin typeface="Lucida Sans Unicode"/>
                <a:cs typeface="Lucida Sans Unicode"/>
              </a:rPr>
              <a:t>Petō</a:t>
            </a:r>
            <a:r>
              <a:rPr lang="en-US" dirty="0" smtClean="0">
                <a:latin typeface="Lucida Sans Unicode"/>
                <a:cs typeface="Lucida Sans Unicode"/>
              </a:rPr>
              <a:t>, </a:t>
            </a:r>
            <a:r>
              <a:rPr lang="en-US" dirty="0" err="1" smtClean="0">
                <a:latin typeface="Lucida Sans Unicode"/>
                <a:cs typeface="Lucida Sans Unicode"/>
              </a:rPr>
              <a:t>petere</a:t>
            </a:r>
            <a:r>
              <a:rPr lang="en-US" dirty="0" smtClean="0">
                <a:latin typeface="Lucida Sans Unicode"/>
                <a:cs typeface="Lucida Sans Unicode"/>
              </a:rPr>
              <a:t>- to ask, seek</a:t>
            </a:r>
          </a:p>
          <a:p>
            <a:r>
              <a:rPr lang="en-US" dirty="0" err="1" smtClean="0">
                <a:latin typeface="Lucida Sans Unicode"/>
                <a:cs typeface="Lucida Sans Unicode"/>
              </a:rPr>
              <a:t>Intellegō</a:t>
            </a:r>
            <a:r>
              <a:rPr lang="en-US" dirty="0" smtClean="0">
                <a:latin typeface="Lucida Sans Unicode"/>
                <a:cs typeface="Lucida Sans Unicode"/>
              </a:rPr>
              <a:t>, </a:t>
            </a:r>
            <a:r>
              <a:rPr lang="en-US" dirty="0" err="1" smtClean="0">
                <a:latin typeface="Lucida Sans Unicode"/>
                <a:cs typeface="Lucida Sans Unicode"/>
              </a:rPr>
              <a:t>intellegere</a:t>
            </a:r>
            <a:r>
              <a:rPr lang="en-US" dirty="0" smtClean="0">
                <a:latin typeface="Lucida Sans Unicode"/>
                <a:cs typeface="Lucida Sans Unicode"/>
              </a:rPr>
              <a:t>- to understand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Linking vowels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Remember, the order of the conjugations correlates to the order of the linking vowels which are used in the alphabet.</a:t>
            </a:r>
          </a:p>
          <a:p>
            <a:r>
              <a:rPr lang="en-US" dirty="0" smtClean="0"/>
              <a:t>E.g. 1</a:t>
            </a:r>
            <a:r>
              <a:rPr lang="en-US" baseline="30000" dirty="0" smtClean="0"/>
              <a:t>st</a:t>
            </a:r>
            <a:r>
              <a:rPr lang="en-US" dirty="0" smtClean="0"/>
              <a:t> conjugation = 1</a:t>
            </a:r>
            <a:r>
              <a:rPr lang="en-US" baseline="30000" dirty="0" smtClean="0"/>
              <a:t>st</a:t>
            </a:r>
            <a:r>
              <a:rPr lang="en-US" dirty="0" smtClean="0"/>
              <a:t> vowel of the alphabet = “a”</a:t>
            </a:r>
          </a:p>
          <a:p>
            <a:r>
              <a:rPr lang="en-US" dirty="0" smtClean="0"/>
              <a:t>E.g. 2</a:t>
            </a:r>
            <a:r>
              <a:rPr lang="en-US" baseline="30000" dirty="0" smtClean="0"/>
              <a:t>nd</a:t>
            </a:r>
            <a:r>
              <a:rPr lang="en-US" dirty="0" smtClean="0"/>
              <a:t> conjugation= 2</a:t>
            </a:r>
            <a:r>
              <a:rPr lang="en-US" baseline="30000" dirty="0" smtClean="0"/>
              <a:t>nd</a:t>
            </a:r>
            <a:r>
              <a:rPr lang="en-US" dirty="0" smtClean="0"/>
              <a:t> vowel of the alphabet = “e”</a:t>
            </a:r>
          </a:p>
          <a:p>
            <a:r>
              <a:rPr lang="en-US" dirty="0" smtClean="0"/>
              <a:t>Ergo, we can conclude that the linking vowel for 3</a:t>
            </a:r>
            <a:r>
              <a:rPr lang="en-US" baseline="30000" dirty="0" smtClean="0"/>
              <a:t>rd</a:t>
            </a:r>
            <a:r>
              <a:rPr lang="en-US" dirty="0" smtClean="0"/>
              <a:t> conjugation verbs is an__________.</a:t>
            </a:r>
          </a:p>
          <a:p>
            <a:pPr lvl="1"/>
            <a:r>
              <a:rPr lang="en-US" dirty="0" smtClean="0"/>
              <a:t>“</a:t>
            </a:r>
            <a:r>
              <a:rPr lang="en-US" dirty="0" err="1" smtClean="0"/>
              <a:t>i</a:t>
            </a:r>
            <a:r>
              <a:rPr lang="en-US" dirty="0" smtClean="0"/>
              <a:t>”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Exceptions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are three places where the linking vowel changes when conjugating a 3</a:t>
            </a:r>
            <a:r>
              <a:rPr lang="en-US" baseline="30000" dirty="0" smtClean="0"/>
              <a:t>rd</a:t>
            </a:r>
            <a:r>
              <a:rPr lang="en-US" dirty="0" smtClean="0"/>
              <a:t> conjugation verb.</a:t>
            </a:r>
          </a:p>
          <a:p>
            <a:pPr lvl="1"/>
            <a:r>
              <a:rPr lang="en-US" dirty="0" smtClean="0"/>
              <a:t>Present/Active</a:t>
            </a:r>
          </a:p>
          <a:p>
            <a:pPr lvl="2"/>
            <a:r>
              <a:rPr lang="en-US" dirty="0" smtClean="0"/>
              <a:t>In the 3</a:t>
            </a:r>
            <a:r>
              <a:rPr lang="en-US" baseline="30000" dirty="0" smtClean="0"/>
              <a:t>rd</a:t>
            </a:r>
            <a:r>
              <a:rPr lang="en-US" dirty="0" smtClean="0"/>
              <a:t> person/</a:t>
            </a:r>
            <a:r>
              <a:rPr lang="en-US" dirty="0" err="1" smtClean="0"/>
              <a:t>plurual</a:t>
            </a:r>
            <a:r>
              <a:rPr lang="en-US" dirty="0" smtClean="0"/>
              <a:t>, the “</a:t>
            </a:r>
            <a:r>
              <a:rPr lang="en-US" dirty="0" err="1" smtClean="0"/>
              <a:t>i</a:t>
            </a:r>
            <a:r>
              <a:rPr lang="en-US" dirty="0" smtClean="0"/>
              <a:t>” changes to a “u”</a:t>
            </a:r>
          </a:p>
          <a:p>
            <a:pPr lvl="1"/>
            <a:r>
              <a:rPr lang="en-US" dirty="0" smtClean="0"/>
              <a:t>Present/Passive</a:t>
            </a:r>
          </a:p>
          <a:p>
            <a:pPr lvl="2"/>
            <a:r>
              <a:rPr lang="en-US" dirty="0" smtClean="0"/>
              <a:t>In the 2</a:t>
            </a:r>
            <a:r>
              <a:rPr lang="en-US" baseline="30000" dirty="0" smtClean="0"/>
              <a:t>nd</a:t>
            </a:r>
            <a:r>
              <a:rPr lang="en-US" dirty="0" smtClean="0"/>
              <a:t> </a:t>
            </a:r>
            <a:r>
              <a:rPr lang="en-US" dirty="0" smtClean="0"/>
              <a:t>person/singular the “</a:t>
            </a:r>
            <a:r>
              <a:rPr lang="en-US" dirty="0" err="1" smtClean="0"/>
              <a:t>i</a:t>
            </a:r>
            <a:r>
              <a:rPr lang="en-US" dirty="0" smtClean="0"/>
              <a:t>” changes to an “e”</a:t>
            </a:r>
          </a:p>
          <a:p>
            <a:pPr lvl="2"/>
            <a:r>
              <a:rPr lang="en-US" dirty="0" smtClean="0"/>
              <a:t>In the 3</a:t>
            </a:r>
            <a:r>
              <a:rPr lang="en-US" baseline="30000" dirty="0" smtClean="0"/>
              <a:t>rd</a:t>
            </a:r>
            <a:r>
              <a:rPr lang="en-US" dirty="0" smtClean="0"/>
              <a:t> person/</a:t>
            </a:r>
            <a:r>
              <a:rPr lang="en-US" dirty="0" err="1" smtClean="0"/>
              <a:t>plurual</a:t>
            </a:r>
            <a:r>
              <a:rPr lang="en-US" dirty="0" smtClean="0"/>
              <a:t>, the “</a:t>
            </a:r>
            <a:r>
              <a:rPr lang="en-US" dirty="0" err="1" smtClean="0"/>
              <a:t>i</a:t>
            </a:r>
            <a:r>
              <a:rPr lang="en-US" dirty="0" smtClean="0"/>
              <a:t>” changes to a “u”</a:t>
            </a:r>
          </a:p>
          <a:p>
            <a:pPr lvl="2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Present/Active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dico</a:t>
            </a:r>
            <a:r>
              <a:rPr lang="en-US" dirty="0" smtClean="0"/>
              <a:t>, </a:t>
            </a:r>
            <a:r>
              <a:rPr lang="en-US" dirty="0" err="1" smtClean="0"/>
              <a:t>dicere</a:t>
            </a:r>
            <a:r>
              <a:rPr lang="en-US" dirty="0" smtClean="0"/>
              <a:t>, </a:t>
            </a:r>
            <a:r>
              <a:rPr lang="en-US" dirty="0" err="1" smtClean="0"/>
              <a:t>dixi</a:t>
            </a:r>
            <a:r>
              <a:rPr lang="en-US" dirty="0" smtClean="0"/>
              <a:t>, dictum- to say/speak		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		Singular			Plural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1</a:t>
            </a:r>
            <a:r>
              <a:rPr lang="en-US" baseline="30000" dirty="0" smtClean="0"/>
              <a:t>st	</a:t>
            </a:r>
            <a:r>
              <a:rPr lang="en-US" dirty="0" smtClean="0">
                <a:solidFill>
                  <a:srgbClr val="FF0000"/>
                </a:solidFill>
              </a:rPr>
              <a:t>                   </a:t>
            </a:r>
            <a:r>
              <a:rPr lang="en-US" dirty="0" err="1" smtClean="0">
                <a:solidFill>
                  <a:srgbClr val="FF0000"/>
                </a:solidFill>
              </a:rPr>
              <a:t>dic</a:t>
            </a:r>
            <a:r>
              <a:rPr lang="en-US" dirty="0" err="1" smtClean="0">
                <a:solidFill>
                  <a:srgbClr val="92D050"/>
                </a:solidFill>
                <a:latin typeface="Lucida Sans Unicode"/>
                <a:cs typeface="Lucida Sans Unicode"/>
              </a:rPr>
              <a:t>ō</a:t>
            </a:r>
            <a:r>
              <a:rPr lang="en-US" dirty="0" smtClean="0">
                <a:solidFill>
                  <a:srgbClr val="FF0000"/>
                </a:solidFill>
              </a:rPr>
              <a:t>				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dic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i</a:t>
            </a:r>
            <a:r>
              <a:rPr lang="en-US" dirty="0" err="1" smtClean="0">
                <a:solidFill>
                  <a:srgbClr val="92D050"/>
                </a:solidFill>
              </a:rPr>
              <a:t>mus</a:t>
            </a:r>
            <a:endParaRPr lang="en-US" dirty="0" smtClean="0">
              <a:solidFill>
                <a:srgbClr val="92D050"/>
              </a:solidFill>
            </a:endParaRPr>
          </a:p>
          <a:p>
            <a:pPr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                </a:t>
            </a:r>
            <a:r>
              <a:rPr lang="en-US" dirty="0" err="1" smtClean="0">
                <a:solidFill>
                  <a:srgbClr val="FF0000"/>
                </a:solidFill>
              </a:rPr>
              <a:t>dic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i</a:t>
            </a:r>
            <a:r>
              <a:rPr lang="en-US" dirty="0" err="1" smtClean="0">
                <a:solidFill>
                  <a:srgbClr val="92D050"/>
                </a:solidFill>
              </a:rPr>
              <a:t>s</a:t>
            </a:r>
            <a:r>
              <a:rPr lang="en-US" dirty="0" smtClean="0">
                <a:solidFill>
                  <a:srgbClr val="FF0000"/>
                </a:solidFill>
              </a:rPr>
              <a:t>				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dic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i</a:t>
            </a:r>
            <a:r>
              <a:rPr lang="en-US" dirty="0" err="1" smtClean="0">
                <a:solidFill>
                  <a:srgbClr val="92D050"/>
                </a:solidFill>
              </a:rPr>
              <a:t>tis</a:t>
            </a:r>
            <a:endParaRPr lang="en-US" dirty="0" smtClean="0">
              <a:solidFill>
                <a:srgbClr val="92D050"/>
              </a:solidFill>
            </a:endParaRPr>
          </a:p>
          <a:p>
            <a:pPr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 </a:t>
            </a:r>
            <a:r>
              <a:rPr lang="en-US" dirty="0" smtClean="0">
                <a:solidFill>
                  <a:srgbClr val="FF0000"/>
                </a:solidFill>
              </a:rPr>
              <a:t>                </a:t>
            </a:r>
            <a:r>
              <a:rPr lang="en-US" dirty="0" err="1" smtClean="0">
                <a:solidFill>
                  <a:srgbClr val="FF0000"/>
                </a:solidFill>
              </a:rPr>
              <a:t>dic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i</a:t>
            </a:r>
            <a:r>
              <a:rPr lang="en-US" dirty="0" err="1" smtClean="0">
                <a:solidFill>
                  <a:srgbClr val="92D050"/>
                </a:solidFill>
              </a:rPr>
              <a:t>t</a:t>
            </a:r>
            <a:r>
              <a:rPr lang="en-US" dirty="0" smtClean="0">
                <a:solidFill>
                  <a:srgbClr val="FF0000"/>
                </a:solidFill>
              </a:rPr>
              <a:t>				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dic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u</a:t>
            </a:r>
            <a:r>
              <a:rPr lang="en-US" dirty="0" err="1" smtClean="0">
                <a:solidFill>
                  <a:srgbClr val="92D050"/>
                </a:solidFill>
              </a:rPr>
              <a:t>nt</a:t>
            </a:r>
            <a:endParaRPr lang="en-US" dirty="0" smtClean="0">
              <a:solidFill>
                <a:srgbClr val="92D050"/>
              </a:solidFill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Present/Passive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dico</a:t>
            </a:r>
            <a:r>
              <a:rPr lang="en-US" dirty="0" smtClean="0"/>
              <a:t>, </a:t>
            </a:r>
            <a:r>
              <a:rPr lang="en-US" dirty="0" err="1" smtClean="0"/>
              <a:t>dicere</a:t>
            </a:r>
            <a:r>
              <a:rPr lang="en-US" dirty="0" smtClean="0"/>
              <a:t>, </a:t>
            </a:r>
            <a:r>
              <a:rPr lang="en-US" dirty="0" err="1" smtClean="0"/>
              <a:t>dixi</a:t>
            </a:r>
            <a:r>
              <a:rPr lang="en-US" dirty="0" smtClean="0"/>
              <a:t>, dictum- to say/speak		</a:t>
            </a:r>
          </a:p>
          <a:p>
            <a:pPr>
              <a:buNone/>
            </a:pPr>
            <a:r>
              <a:rPr lang="en-US" dirty="0" smtClean="0"/>
              <a:t>			Singular			Plural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1</a:t>
            </a:r>
            <a:r>
              <a:rPr lang="en-US" baseline="30000" dirty="0" smtClean="0"/>
              <a:t>st	</a:t>
            </a:r>
            <a:r>
              <a:rPr lang="en-US" dirty="0" smtClean="0">
                <a:solidFill>
                  <a:srgbClr val="FF0000"/>
                </a:solidFill>
              </a:rPr>
              <a:t>                   </a:t>
            </a:r>
            <a:r>
              <a:rPr lang="en-US" dirty="0" err="1" smtClean="0">
                <a:solidFill>
                  <a:srgbClr val="FF0000"/>
                </a:solidFill>
              </a:rPr>
              <a:t>dic</a:t>
            </a:r>
            <a:r>
              <a:rPr lang="en-US" dirty="0" err="1" smtClean="0">
                <a:solidFill>
                  <a:srgbClr val="92D050"/>
                </a:solidFill>
                <a:latin typeface="Lucida Sans Unicode"/>
                <a:cs typeface="Lucida Sans Unicode"/>
              </a:rPr>
              <a:t>ōr</a:t>
            </a:r>
            <a:r>
              <a:rPr lang="en-US" dirty="0" smtClean="0">
                <a:solidFill>
                  <a:srgbClr val="FF0000"/>
                </a:solidFill>
              </a:rPr>
              <a:t>				 </a:t>
            </a:r>
            <a:r>
              <a:rPr lang="en-US" dirty="0" err="1" smtClean="0">
                <a:solidFill>
                  <a:srgbClr val="FF0000"/>
                </a:solidFill>
              </a:rPr>
              <a:t>dic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i</a:t>
            </a:r>
            <a:r>
              <a:rPr lang="en-US" dirty="0" err="1" smtClean="0">
                <a:solidFill>
                  <a:srgbClr val="92D050"/>
                </a:solidFill>
              </a:rPr>
              <a:t>mur</a:t>
            </a:r>
            <a:endParaRPr lang="en-US" dirty="0" smtClean="0">
              <a:solidFill>
                <a:srgbClr val="92D050"/>
              </a:solidFill>
            </a:endParaRPr>
          </a:p>
          <a:p>
            <a:pPr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                </a:t>
            </a:r>
            <a:r>
              <a:rPr lang="en-US" dirty="0" err="1" smtClean="0">
                <a:solidFill>
                  <a:srgbClr val="FF0000"/>
                </a:solidFill>
              </a:rPr>
              <a:t>dic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e</a:t>
            </a:r>
            <a:r>
              <a:rPr lang="en-US" dirty="0" err="1" smtClean="0">
                <a:solidFill>
                  <a:srgbClr val="92D050"/>
                </a:solidFill>
              </a:rPr>
              <a:t>ris</a:t>
            </a:r>
            <a:r>
              <a:rPr lang="en-US" dirty="0" smtClean="0">
                <a:solidFill>
                  <a:srgbClr val="FF0000"/>
                </a:solidFill>
              </a:rPr>
              <a:t>			</a:t>
            </a:r>
            <a:r>
              <a:rPr lang="en-US" dirty="0" err="1" smtClean="0">
                <a:solidFill>
                  <a:srgbClr val="FF0000"/>
                </a:solidFill>
              </a:rPr>
              <a:t>dic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i</a:t>
            </a:r>
            <a:r>
              <a:rPr lang="en-US" dirty="0" err="1" smtClean="0">
                <a:solidFill>
                  <a:srgbClr val="92D050"/>
                </a:solidFill>
              </a:rPr>
              <a:t>mini</a:t>
            </a:r>
            <a:endParaRPr lang="en-US" dirty="0" smtClean="0">
              <a:solidFill>
                <a:srgbClr val="92D050"/>
              </a:solidFill>
            </a:endParaRPr>
          </a:p>
          <a:p>
            <a:pPr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 </a:t>
            </a:r>
            <a:r>
              <a:rPr lang="en-US" dirty="0" smtClean="0">
                <a:solidFill>
                  <a:srgbClr val="FF0000"/>
                </a:solidFill>
              </a:rPr>
              <a:t>                </a:t>
            </a:r>
            <a:r>
              <a:rPr lang="en-US" dirty="0" err="1" smtClean="0">
                <a:solidFill>
                  <a:srgbClr val="FF0000"/>
                </a:solidFill>
              </a:rPr>
              <a:t>dic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i</a:t>
            </a:r>
            <a:r>
              <a:rPr lang="en-US" dirty="0" err="1" smtClean="0">
                <a:solidFill>
                  <a:srgbClr val="92D050"/>
                </a:solidFill>
              </a:rPr>
              <a:t>tur</a:t>
            </a:r>
            <a:r>
              <a:rPr lang="en-US" dirty="0" smtClean="0">
                <a:solidFill>
                  <a:srgbClr val="FF0000"/>
                </a:solidFill>
              </a:rPr>
              <a:t>			</a:t>
            </a:r>
            <a:r>
              <a:rPr lang="en-US" dirty="0" err="1" smtClean="0">
                <a:solidFill>
                  <a:srgbClr val="FF0000"/>
                </a:solidFill>
              </a:rPr>
              <a:t>dic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u</a:t>
            </a:r>
            <a:r>
              <a:rPr lang="en-US" dirty="0" err="1" smtClean="0">
                <a:solidFill>
                  <a:srgbClr val="92D050"/>
                </a:solidFill>
              </a:rPr>
              <a:t>ntur</a:t>
            </a:r>
            <a:endParaRPr lang="en-US" dirty="0" smtClean="0">
              <a:solidFill>
                <a:srgbClr val="92D050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43</TotalTime>
  <Words>223</Words>
  <Application>Microsoft Office PowerPoint</Application>
  <PresentationFormat>On-screen Show (4:3)</PresentationFormat>
  <Paragraphs>49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Flow</vt:lpstr>
      <vt:lpstr>3RD CONJUNGATION OF VERBS</vt:lpstr>
      <vt:lpstr>IDENTIFICATION</vt:lpstr>
      <vt:lpstr>Identify the conjugation…</vt:lpstr>
      <vt:lpstr>Linking vowels</vt:lpstr>
      <vt:lpstr>Exceptions</vt:lpstr>
      <vt:lpstr>Present/Active</vt:lpstr>
      <vt:lpstr>Present/Passive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3RD CONJUNGATION OF VERBS</dc:title>
  <dc:creator>vcs</dc:creator>
  <cp:lastModifiedBy>vcs</cp:lastModifiedBy>
  <cp:revision>7</cp:revision>
  <dcterms:created xsi:type="dcterms:W3CDTF">2015-01-18T18:26:56Z</dcterms:created>
  <dcterms:modified xsi:type="dcterms:W3CDTF">2015-01-18T19:10:46Z</dcterms:modified>
</cp:coreProperties>
</file>